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84" r:id="rId3"/>
    <p:sldId id="292" r:id="rId4"/>
    <p:sldId id="294" r:id="rId5"/>
    <p:sldId id="297" r:id="rId6"/>
    <p:sldId id="298" r:id="rId7"/>
    <p:sldId id="295" r:id="rId8"/>
    <p:sldId id="296"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291" r:id="rId32"/>
    <p:sldId id="32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88" autoAdjust="0"/>
    <p:restoredTop sz="94660"/>
  </p:normalViewPr>
  <p:slideViewPr>
    <p:cSldViewPr snapToGrid="0">
      <p:cViewPr>
        <p:scale>
          <a:sx n="71" d="100"/>
          <a:sy n="71" d="100"/>
        </p:scale>
        <p:origin x="-852"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FD788B-4333-4F77-91D7-EBF5A3981FAE}" type="doc">
      <dgm:prSet loTypeId="urn:microsoft.com/office/officeart/2005/8/layout/radial5" loCatId="cycle" qsTypeId="urn:microsoft.com/office/officeart/2005/8/quickstyle/simple1" qsCatId="simple" csTypeId="urn:microsoft.com/office/officeart/2005/8/colors/accent2_1" csCatId="accent2" phldr="1"/>
      <dgm:spPr/>
      <dgm:t>
        <a:bodyPr/>
        <a:lstStyle/>
        <a:p>
          <a:pPr rtl="1"/>
          <a:endParaRPr lang="ar-SA"/>
        </a:p>
      </dgm:t>
    </dgm:pt>
    <dgm:pt modelId="{F6BD23A4-8E8D-4944-A207-45CD3A1ABDBA}">
      <dgm:prSet phldrT="[نص]" custT="1"/>
      <dgm:spPr>
        <a:xfrm>
          <a:off x="1838778" y="2061980"/>
          <a:ext cx="2535002" cy="1290471"/>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pPr algn="ctr" rtl="1"/>
          <a:r>
            <a:rPr lang="en-US" sz="1600" b="1">
              <a:solidFill>
                <a:sysClr val="windowText" lastClr="000000">
                  <a:hueOff val="0"/>
                  <a:satOff val="0"/>
                  <a:lumOff val="0"/>
                  <a:alphaOff val="0"/>
                </a:sysClr>
              </a:solidFill>
              <a:latin typeface="Calibri"/>
              <a:ea typeface="+mn-ea"/>
              <a:cs typeface="+mn-cs"/>
            </a:rPr>
            <a:t>Caregiver</a:t>
          </a:r>
          <a:endParaRPr lang="ar-SA" sz="1400" b="1">
            <a:solidFill>
              <a:sysClr val="windowText" lastClr="000000">
                <a:hueOff val="0"/>
                <a:satOff val="0"/>
                <a:lumOff val="0"/>
                <a:alphaOff val="0"/>
              </a:sysClr>
            </a:solidFill>
            <a:latin typeface="Calibri"/>
            <a:ea typeface="+mn-ea"/>
            <a:cs typeface="Times New Roman"/>
          </a:endParaRPr>
        </a:p>
      </dgm:t>
    </dgm:pt>
    <dgm:pt modelId="{7A94B5AA-A760-4383-8BA3-1AE04B53FDB4}" type="parTrans" cxnId="{4599A8ED-BA9F-4E85-A7F2-6E0948635363}">
      <dgm:prSet/>
      <dgm:spPr/>
      <dgm:t>
        <a:bodyPr/>
        <a:lstStyle/>
        <a:p>
          <a:pPr algn="ctr" rtl="1"/>
          <a:endParaRPr lang="ar-SA"/>
        </a:p>
      </dgm:t>
    </dgm:pt>
    <dgm:pt modelId="{C9B23813-C5EF-4AE8-B4DD-2D23C83F9573}" type="sibTrans" cxnId="{4599A8ED-BA9F-4E85-A7F2-6E0948635363}">
      <dgm:prSet/>
      <dgm:spPr/>
      <dgm:t>
        <a:bodyPr/>
        <a:lstStyle/>
        <a:p>
          <a:pPr algn="ctr" rtl="1"/>
          <a:endParaRPr lang="ar-SA"/>
        </a:p>
      </dgm:t>
    </dgm:pt>
    <dgm:pt modelId="{DD8F736C-9948-43AB-9F11-A466D0829971}">
      <dgm:prSet custT="1"/>
      <dgm:spPr>
        <a:xfrm>
          <a:off x="4105813" y="2916467"/>
          <a:ext cx="2122266" cy="1655459"/>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pPr algn="ctr" rtl="1"/>
          <a:r>
            <a:rPr lang="en-US" sz="1400" b="1">
              <a:solidFill>
                <a:sysClr val="windowText" lastClr="000000">
                  <a:hueOff val="0"/>
                  <a:satOff val="0"/>
                  <a:lumOff val="0"/>
                  <a:alphaOff val="0"/>
                </a:sysClr>
              </a:solidFill>
              <a:latin typeface="Calibri"/>
              <a:ea typeface="+mn-ea"/>
              <a:cs typeface="+mn-cs"/>
            </a:rPr>
            <a:t>Communicator</a:t>
          </a:r>
          <a:endParaRPr lang="ar-SA" sz="1000" b="1">
            <a:solidFill>
              <a:sysClr val="windowText" lastClr="000000">
                <a:hueOff val="0"/>
                <a:satOff val="0"/>
                <a:lumOff val="0"/>
                <a:alphaOff val="0"/>
              </a:sysClr>
            </a:solidFill>
            <a:latin typeface="Calibri"/>
            <a:ea typeface="+mn-ea"/>
            <a:cs typeface="Times New Roman"/>
          </a:endParaRPr>
        </a:p>
      </dgm:t>
    </dgm:pt>
    <dgm:pt modelId="{1542579D-B15F-4184-ABEB-1AA04F8DF314}" type="parTrans" cxnId="{46BAE475-F1B3-4C15-901F-4EF9510275BB}">
      <dgm:prSet/>
      <dgm:spPr>
        <a:xfrm rot="1602762">
          <a:off x="4058084" y="2982379"/>
          <a:ext cx="158759" cy="487511"/>
        </a:xfrm>
        <a:prstGeom prst="rightArrow">
          <a:avLst>
            <a:gd name="adj1" fmla="val 60000"/>
            <a:gd name="adj2" fmla="val 50000"/>
          </a:avLst>
        </a:prstGeom>
        <a:solidFill>
          <a:srgbClr val="C0504D">
            <a:tint val="60000"/>
            <a:hueOff val="0"/>
            <a:satOff val="0"/>
            <a:lumOff val="0"/>
            <a:alphaOff val="0"/>
          </a:srgbClr>
        </a:solidFill>
        <a:ln>
          <a:noFill/>
        </a:ln>
        <a:effectLst/>
      </dgm:spPr>
      <dgm:t>
        <a:bodyPr/>
        <a:lstStyle/>
        <a:p>
          <a:pPr algn="ctr" rtl="1"/>
          <a:endParaRPr lang="ar-SA">
            <a:solidFill>
              <a:sysClr val="windowText" lastClr="000000">
                <a:hueOff val="0"/>
                <a:satOff val="0"/>
                <a:lumOff val="0"/>
                <a:alphaOff val="0"/>
              </a:sysClr>
            </a:solidFill>
            <a:latin typeface="Calibri"/>
            <a:ea typeface="+mn-ea"/>
            <a:cs typeface="Arial"/>
          </a:endParaRPr>
        </a:p>
      </dgm:t>
    </dgm:pt>
    <dgm:pt modelId="{3CA2E5C6-3305-4043-ABB9-28F9B4D744E4}" type="sibTrans" cxnId="{46BAE475-F1B3-4C15-901F-4EF9510275BB}">
      <dgm:prSet/>
      <dgm:spPr/>
      <dgm:t>
        <a:bodyPr/>
        <a:lstStyle/>
        <a:p>
          <a:pPr algn="ctr" rtl="1"/>
          <a:endParaRPr lang="ar-SA"/>
        </a:p>
      </dgm:t>
    </dgm:pt>
    <dgm:pt modelId="{B4B5299E-47A7-4784-9119-6E1ACE4D0DD9}">
      <dgm:prSet custT="1">
        <dgm:style>
          <a:lnRef idx="2">
            <a:schemeClr val="dk1"/>
          </a:lnRef>
          <a:fillRef idx="1">
            <a:schemeClr val="lt1"/>
          </a:fillRef>
          <a:effectRef idx="0">
            <a:schemeClr val="dk1"/>
          </a:effectRef>
          <a:fontRef idx="minor">
            <a:schemeClr val="dk1"/>
          </a:fontRef>
        </dgm:style>
      </dgm:prSet>
      <dgm:spPr>
        <a:xfrm>
          <a:off x="3732021" y="996704"/>
          <a:ext cx="2496058" cy="1655216"/>
        </a:xfrm>
        <a:prstGeom prst="ellipse">
          <a:avLst/>
        </a:prstGeom>
        <a:solidFill>
          <a:sysClr val="window" lastClr="FFFFFF"/>
        </a:solidFill>
        <a:ln w="25400" cap="flat" cmpd="sng" algn="ctr">
          <a:solidFill>
            <a:sysClr val="windowText" lastClr="000000"/>
          </a:solidFill>
          <a:prstDash val="solid"/>
        </a:ln>
        <a:effectLst/>
      </dgm:spPr>
      <dgm:t>
        <a:bodyPr/>
        <a:lstStyle/>
        <a:p>
          <a:pPr algn="ctr" rtl="1"/>
          <a:r>
            <a:rPr lang="en-US" sz="1600" b="1">
              <a:solidFill>
                <a:sysClr val="windowText" lastClr="000000">
                  <a:hueOff val="0"/>
                  <a:satOff val="0"/>
                  <a:lumOff val="0"/>
                  <a:alphaOff val="0"/>
                </a:sysClr>
              </a:solidFill>
              <a:latin typeface="Calibri"/>
              <a:ea typeface="+mn-ea"/>
              <a:cs typeface="+mn-cs"/>
            </a:rPr>
            <a:t>Teacher</a:t>
          </a:r>
          <a:r>
            <a:rPr lang="en-US" sz="1400" b="1">
              <a:solidFill>
                <a:sysClr val="windowText" lastClr="000000">
                  <a:hueOff val="0"/>
                  <a:satOff val="0"/>
                  <a:lumOff val="0"/>
                  <a:alphaOff val="0"/>
                </a:sysClr>
              </a:solidFill>
              <a:latin typeface="Calibri"/>
              <a:ea typeface="+mn-ea"/>
              <a:cs typeface="+mn-cs"/>
            </a:rPr>
            <a:t>/ </a:t>
          </a:r>
          <a:r>
            <a:rPr lang="en-US" sz="1600" b="1">
              <a:solidFill>
                <a:sysClr val="windowText" lastClr="000000">
                  <a:hueOff val="0"/>
                  <a:satOff val="0"/>
                  <a:lumOff val="0"/>
                  <a:alphaOff val="0"/>
                </a:sysClr>
              </a:solidFill>
              <a:latin typeface="Calibri"/>
              <a:ea typeface="+mn-ea"/>
              <a:cs typeface="+mn-cs"/>
            </a:rPr>
            <a:t>Educator                    </a:t>
          </a:r>
          <a:endParaRPr lang="ar-SA" sz="1400" b="1">
            <a:solidFill>
              <a:sysClr val="windowText" lastClr="000000">
                <a:hueOff val="0"/>
                <a:satOff val="0"/>
                <a:lumOff val="0"/>
                <a:alphaOff val="0"/>
              </a:sysClr>
            </a:solidFill>
            <a:latin typeface="Calibri"/>
            <a:ea typeface="+mn-ea"/>
            <a:cs typeface="Times New Roman"/>
          </a:endParaRPr>
        </a:p>
      </dgm:t>
    </dgm:pt>
    <dgm:pt modelId="{DC882CDD-67D9-4C33-AEA6-CE1E9893285C}" type="parTrans" cxnId="{46F1DE3C-1D90-4F9C-A14B-60969A72355E}">
      <dgm:prSet/>
      <dgm:spPr>
        <a:xfrm rot="9286236">
          <a:off x="3979076" y="2042023"/>
          <a:ext cx="43223" cy="487511"/>
        </a:xfrm>
        <a:prstGeom prst="rightArrow">
          <a:avLst>
            <a:gd name="adj1" fmla="val 60000"/>
            <a:gd name="adj2" fmla="val 50000"/>
          </a:avLst>
        </a:prstGeom>
        <a:solidFill>
          <a:srgbClr val="C0504D">
            <a:tint val="60000"/>
            <a:hueOff val="0"/>
            <a:satOff val="0"/>
            <a:lumOff val="0"/>
            <a:alphaOff val="0"/>
          </a:srgbClr>
        </a:solidFill>
        <a:ln>
          <a:noFill/>
        </a:ln>
        <a:effectLst/>
      </dgm:spPr>
      <dgm:t>
        <a:bodyPr/>
        <a:lstStyle/>
        <a:p>
          <a:pPr algn="ctr" rtl="1"/>
          <a:endParaRPr lang="ar-SA">
            <a:solidFill>
              <a:sysClr val="windowText" lastClr="000000">
                <a:hueOff val="0"/>
                <a:satOff val="0"/>
                <a:lumOff val="0"/>
                <a:alphaOff val="0"/>
              </a:sysClr>
            </a:solidFill>
            <a:latin typeface="Calibri"/>
            <a:ea typeface="+mn-ea"/>
            <a:cs typeface="Arial"/>
          </a:endParaRPr>
        </a:p>
      </dgm:t>
    </dgm:pt>
    <dgm:pt modelId="{CBE15FE7-6DBA-41C3-9949-E56056A1299A}" type="sibTrans" cxnId="{46F1DE3C-1D90-4F9C-A14B-60969A72355E}">
      <dgm:prSet/>
      <dgm:spPr/>
      <dgm:t>
        <a:bodyPr/>
        <a:lstStyle/>
        <a:p>
          <a:pPr algn="ctr" rtl="1"/>
          <a:endParaRPr lang="ar-SA"/>
        </a:p>
      </dgm:t>
    </dgm:pt>
    <dgm:pt modelId="{DCFEFCE8-731E-4434-B031-7DB476452855}">
      <dgm:prSet custT="1">
        <dgm:style>
          <a:lnRef idx="2">
            <a:schemeClr val="dk1"/>
          </a:lnRef>
          <a:fillRef idx="1">
            <a:schemeClr val="lt1"/>
          </a:fillRef>
          <a:effectRef idx="0">
            <a:schemeClr val="dk1"/>
          </a:effectRef>
          <a:fontRef idx="minor">
            <a:schemeClr val="dk1"/>
          </a:fontRef>
        </dgm:style>
      </dgm:prSet>
      <dgm:spPr>
        <a:xfrm>
          <a:off x="1950375" y="-15431"/>
          <a:ext cx="2311808" cy="1433857"/>
        </a:xfrm>
        <a:prstGeom prst="ellipse">
          <a:avLst/>
        </a:prstGeom>
        <a:solidFill>
          <a:sysClr val="window" lastClr="FFFFFF"/>
        </a:solidFill>
        <a:ln w="25400" cap="flat" cmpd="sng" algn="ctr">
          <a:solidFill>
            <a:sysClr val="windowText" lastClr="000000"/>
          </a:solidFill>
          <a:prstDash val="solid"/>
        </a:ln>
        <a:effectLst/>
      </dgm:spPr>
      <dgm:t>
        <a:bodyPr/>
        <a:lstStyle/>
        <a:p>
          <a:pPr algn="ctr" rtl="1"/>
          <a:r>
            <a:rPr lang="en-US" sz="1600" b="1">
              <a:solidFill>
                <a:sysClr val="windowText" lastClr="000000">
                  <a:hueOff val="0"/>
                  <a:satOff val="0"/>
                  <a:lumOff val="0"/>
                  <a:alphaOff val="0"/>
                </a:sysClr>
              </a:solidFill>
              <a:latin typeface="Calibri"/>
              <a:ea typeface="+mn-ea"/>
              <a:cs typeface="+mn-cs"/>
            </a:rPr>
            <a:t>Counselor</a:t>
          </a:r>
          <a:endParaRPr lang="ar-SA" sz="1000" b="1">
            <a:solidFill>
              <a:sysClr val="windowText" lastClr="000000">
                <a:hueOff val="0"/>
                <a:satOff val="0"/>
                <a:lumOff val="0"/>
                <a:alphaOff val="0"/>
              </a:sysClr>
            </a:solidFill>
            <a:latin typeface="Calibri"/>
            <a:ea typeface="+mn-ea"/>
            <a:cs typeface="Times New Roman"/>
          </a:endParaRPr>
        </a:p>
      </dgm:t>
    </dgm:pt>
    <dgm:pt modelId="{9DCFF132-60B6-4471-A3A0-313AE4836309}" type="parTrans" cxnId="{0C40EB15-E30A-4F4C-8115-B477627179B6}">
      <dgm:prSet/>
      <dgm:spPr>
        <a:xfrm rot="16200000">
          <a:off x="2935737" y="1506100"/>
          <a:ext cx="341084" cy="487511"/>
        </a:xfrm>
        <a:prstGeom prst="rightArrow">
          <a:avLst>
            <a:gd name="adj1" fmla="val 60000"/>
            <a:gd name="adj2" fmla="val 50000"/>
          </a:avLst>
        </a:prstGeom>
        <a:solidFill>
          <a:srgbClr val="C0504D">
            <a:tint val="60000"/>
            <a:hueOff val="0"/>
            <a:satOff val="0"/>
            <a:lumOff val="0"/>
            <a:alphaOff val="0"/>
          </a:srgbClr>
        </a:solidFill>
        <a:ln>
          <a:noFill/>
        </a:ln>
        <a:effectLst/>
      </dgm:spPr>
      <dgm:t>
        <a:bodyPr/>
        <a:lstStyle/>
        <a:p>
          <a:pPr algn="ctr" rtl="1"/>
          <a:endParaRPr lang="ar-SA">
            <a:solidFill>
              <a:sysClr val="windowText" lastClr="000000">
                <a:hueOff val="0"/>
                <a:satOff val="0"/>
                <a:lumOff val="0"/>
                <a:alphaOff val="0"/>
              </a:sysClr>
            </a:solidFill>
            <a:latin typeface="Calibri"/>
            <a:ea typeface="+mn-ea"/>
            <a:cs typeface="Arial"/>
          </a:endParaRPr>
        </a:p>
      </dgm:t>
    </dgm:pt>
    <dgm:pt modelId="{61F79E7A-F2FD-4B78-8A70-53C258A12DDA}" type="sibTrans" cxnId="{0C40EB15-E30A-4F4C-8115-B477627179B6}">
      <dgm:prSet/>
      <dgm:spPr/>
      <dgm:t>
        <a:bodyPr/>
        <a:lstStyle/>
        <a:p>
          <a:pPr algn="ctr" rtl="1"/>
          <a:endParaRPr lang="ar-SA"/>
        </a:p>
      </dgm:t>
    </dgm:pt>
    <dgm:pt modelId="{848F2F58-1220-4FC2-9C89-9DE9C7844A29}">
      <dgm:prSet custT="1"/>
      <dgm:spPr>
        <a:xfrm>
          <a:off x="11647" y="1044299"/>
          <a:ext cx="2465015" cy="1433857"/>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pPr algn="ctr" rtl="1"/>
          <a:r>
            <a:rPr lang="en-US" sz="1600" b="1">
              <a:solidFill>
                <a:sysClr val="windowText" lastClr="000000">
                  <a:hueOff val="0"/>
                  <a:satOff val="0"/>
                  <a:lumOff val="0"/>
                  <a:alphaOff val="0"/>
                </a:sysClr>
              </a:solidFill>
              <a:latin typeface="Calibri"/>
              <a:ea typeface="+mn-ea"/>
              <a:cs typeface="+mn-cs"/>
            </a:rPr>
            <a:t>Leader</a:t>
          </a:r>
          <a:endParaRPr lang="ar-SA" sz="2700" b="1">
            <a:solidFill>
              <a:sysClr val="windowText" lastClr="000000">
                <a:hueOff val="0"/>
                <a:satOff val="0"/>
                <a:lumOff val="0"/>
                <a:alphaOff val="0"/>
              </a:sysClr>
            </a:solidFill>
            <a:latin typeface="Calibri"/>
            <a:ea typeface="+mn-ea"/>
            <a:cs typeface="Times New Roman"/>
          </a:endParaRPr>
        </a:p>
      </dgm:t>
    </dgm:pt>
    <dgm:pt modelId="{7C4ACD13-C148-4AD4-BD63-2B6283ECA272}" type="parTrans" cxnId="{54EC7327-A173-4234-B25F-4033EC03148E}">
      <dgm:prSet/>
      <dgm:spPr>
        <a:xfrm rot="12415878">
          <a:off x="2180445" y="1998653"/>
          <a:ext cx="21776" cy="487511"/>
        </a:xfrm>
        <a:prstGeom prst="rightArrow">
          <a:avLst>
            <a:gd name="adj1" fmla="val 60000"/>
            <a:gd name="adj2" fmla="val 50000"/>
          </a:avLst>
        </a:prstGeom>
        <a:solidFill>
          <a:srgbClr val="C0504D">
            <a:tint val="60000"/>
            <a:hueOff val="0"/>
            <a:satOff val="0"/>
            <a:lumOff val="0"/>
            <a:alphaOff val="0"/>
          </a:srgbClr>
        </a:solidFill>
        <a:ln>
          <a:noFill/>
        </a:ln>
        <a:effectLst/>
      </dgm:spPr>
      <dgm:t>
        <a:bodyPr/>
        <a:lstStyle/>
        <a:p>
          <a:pPr algn="ctr" rtl="1"/>
          <a:endParaRPr lang="ar-SA">
            <a:solidFill>
              <a:sysClr val="windowText" lastClr="000000">
                <a:hueOff val="0"/>
                <a:satOff val="0"/>
                <a:lumOff val="0"/>
                <a:alphaOff val="0"/>
              </a:sysClr>
            </a:solidFill>
            <a:latin typeface="Calibri"/>
            <a:ea typeface="+mn-ea"/>
            <a:cs typeface="Arial"/>
          </a:endParaRPr>
        </a:p>
      </dgm:t>
    </dgm:pt>
    <dgm:pt modelId="{4303D831-CA9A-4C56-A12A-D0C0BB0B3D53}" type="sibTrans" cxnId="{54EC7327-A173-4234-B25F-4033EC03148E}">
      <dgm:prSet/>
      <dgm:spPr/>
      <dgm:t>
        <a:bodyPr/>
        <a:lstStyle/>
        <a:p>
          <a:pPr algn="ctr" rtl="1"/>
          <a:endParaRPr lang="ar-SA"/>
        </a:p>
      </dgm:t>
    </dgm:pt>
    <dgm:pt modelId="{2D241A72-8FAE-4723-9068-272A344C1E02}">
      <dgm:prSet custT="1"/>
      <dgm:spPr>
        <a:xfrm>
          <a:off x="0" y="2891018"/>
          <a:ext cx="2173784" cy="1683606"/>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pPr algn="ctr" rtl="1"/>
          <a:r>
            <a:rPr lang="en-US" sz="1400" b="1">
              <a:solidFill>
                <a:sysClr val="windowText" lastClr="000000">
                  <a:hueOff val="0"/>
                  <a:satOff val="0"/>
                  <a:lumOff val="0"/>
                  <a:alphaOff val="0"/>
                </a:sysClr>
              </a:solidFill>
              <a:latin typeface="Calibri"/>
              <a:ea typeface="+mn-ea"/>
              <a:cs typeface="+mn-cs"/>
            </a:rPr>
            <a:t>Researcher</a:t>
          </a:r>
          <a:endParaRPr lang="ar-SA" sz="2700" b="1">
            <a:solidFill>
              <a:sysClr val="windowText" lastClr="000000">
                <a:hueOff val="0"/>
                <a:satOff val="0"/>
                <a:lumOff val="0"/>
                <a:alphaOff val="0"/>
              </a:sysClr>
            </a:solidFill>
            <a:latin typeface="Calibri"/>
            <a:ea typeface="+mn-ea"/>
            <a:cs typeface="Times New Roman"/>
          </a:endParaRPr>
        </a:p>
      </dgm:t>
    </dgm:pt>
    <dgm:pt modelId="{E9A9E897-97F2-4181-9200-FD9F1AE3AA24}" type="parTrans" cxnId="{CFB1AB89-05B7-462C-8660-6EC20A09F461}">
      <dgm:prSet/>
      <dgm:spPr>
        <a:xfrm rot="9184495">
          <a:off x="2042223" y="2971692"/>
          <a:ext cx="126724" cy="487511"/>
        </a:xfrm>
        <a:prstGeom prst="rightArrow">
          <a:avLst>
            <a:gd name="adj1" fmla="val 60000"/>
            <a:gd name="adj2" fmla="val 50000"/>
          </a:avLst>
        </a:prstGeom>
        <a:solidFill>
          <a:srgbClr val="C0504D">
            <a:tint val="60000"/>
            <a:hueOff val="0"/>
            <a:satOff val="0"/>
            <a:lumOff val="0"/>
            <a:alphaOff val="0"/>
          </a:srgbClr>
        </a:solidFill>
        <a:ln>
          <a:noFill/>
        </a:ln>
        <a:effectLst/>
      </dgm:spPr>
      <dgm:t>
        <a:bodyPr/>
        <a:lstStyle/>
        <a:p>
          <a:pPr algn="ctr" rtl="1"/>
          <a:endParaRPr lang="ar-SA">
            <a:solidFill>
              <a:sysClr val="windowText" lastClr="000000">
                <a:hueOff val="0"/>
                <a:satOff val="0"/>
                <a:lumOff val="0"/>
                <a:alphaOff val="0"/>
              </a:sysClr>
            </a:solidFill>
            <a:latin typeface="Calibri"/>
            <a:ea typeface="+mn-ea"/>
            <a:cs typeface="Arial"/>
          </a:endParaRPr>
        </a:p>
      </dgm:t>
    </dgm:pt>
    <dgm:pt modelId="{36FF4255-6B22-43E4-AC60-F7BF3CF84310}" type="sibTrans" cxnId="{CFB1AB89-05B7-462C-8660-6EC20A09F461}">
      <dgm:prSet/>
      <dgm:spPr/>
      <dgm:t>
        <a:bodyPr/>
        <a:lstStyle/>
        <a:p>
          <a:pPr algn="ctr" rtl="1"/>
          <a:endParaRPr lang="ar-SA"/>
        </a:p>
      </dgm:t>
    </dgm:pt>
    <dgm:pt modelId="{6F7A2FD5-885E-48D8-8135-6E2220FD2030}">
      <dgm:prSet custT="1"/>
      <dgm:spPr>
        <a:xfrm>
          <a:off x="2106386" y="3956425"/>
          <a:ext cx="1999786" cy="1513020"/>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ln>
        <a:effectLst/>
      </dgm:spPr>
      <dgm:t>
        <a:bodyPr/>
        <a:lstStyle/>
        <a:p>
          <a:pPr algn="ctr" rtl="1"/>
          <a:r>
            <a:rPr lang="en-US" sz="1400" b="1">
              <a:solidFill>
                <a:sysClr val="windowText" lastClr="000000">
                  <a:hueOff val="0"/>
                  <a:satOff val="0"/>
                  <a:lumOff val="0"/>
                  <a:alphaOff val="0"/>
                </a:sysClr>
              </a:solidFill>
              <a:latin typeface="Calibri"/>
              <a:ea typeface="+mn-ea"/>
              <a:cs typeface="+mn-cs"/>
            </a:rPr>
            <a:t>Advocate</a:t>
          </a:r>
          <a:endParaRPr lang="ar-SA" sz="2400" b="1">
            <a:solidFill>
              <a:sysClr val="windowText" lastClr="000000">
                <a:hueOff val="0"/>
                <a:satOff val="0"/>
                <a:lumOff val="0"/>
                <a:alphaOff val="0"/>
              </a:sysClr>
            </a:solidFill>
            <a:latin typeface="Calibri"/>
            <a:ea typeface="+mn-ea"/>
            <a:cs typeface="Times New Roman"/>
          </a:endParaRPr>
        </a:p>
      </dgm:t>
    </dgm:pt>
    <dgm:pt modelId="{0EEBBB49-7626-4860-8B34-C645CD3DCD54}" type="parTrans" cxnId="{DE3BE546-31FC-4FB2-BF23-649FB7D302D4}">
      <dgm:prSet/>
      <dgm:spPr>
        <a:xfrm rot="5400000">
          <a:off x="2946226" y="3401623"/>
          <a:ext cx="320105" cy="487511"/>
        </a:xfrm>
        <a:prstGeom prst="rightArrow">
          <a:avLst>
            <a:gd name="adj1" fmla="val 60000"/>
            <a:gd name="adj2" fmla="val 50000"/>
          </a:avLst>
        </a:prstGeom>
        <a:solidFill>
          <a:srgbClr val="C0504D">
            <a:tint val="60000"/>
            <a:hueOff val="0"/>
            <a:satOff val="0"/>
            <a:lumOff val="0"/>
            <a:alphaOff val="0"/>
          </a:srgbClr>
        </a:solidFill>
        <a:ln>
          <a:noFill/>
        </a:ln>
        <a:effectLst/>
      </dgm:spPr>
      <dgm:t>
        <a:bodyPr/>
        <a:lstStyle/>
        <a:p>
          <a:pPr algn="ctr" rtl="1"/>
          <a:endParaRPr lang="ar-SA">
            <a:solidFill>
              <a:sysClr val="windowText" lastClr="000000">
                <a:hueOff val="0"/>
                <a:satOff val="0"/>
                <a:lumOff val="0"/>
                <a:alphaOff val="0"/>
              </a:sysClr>
            </a:solidFill>
            <a:latin typeface="Calibri"/>
            <a:ea typeface="+mn-ea"/>
            <a:cs typeface="Arial"/>
          </a:endParaRPr>
        </a:p>
      </dgm:t>
    </dgm:pt>
    <dgm:pt modelId="{56E30658-9002-4A52-80A2-1724E10AF710}" type="sibTrans" cxnId="{DE3BE546-31FC-4FB2-BF23-649FB7D302D4}">
      <dgm:prSet/>
      <dgm:spPr/>
      <dgm:t>
        <a:bodyPr/>
        <a:lstStyle/>
        <a:p>
          <a:pPr algn="ctr" rtl="1"/>
          <a:endParaRPr lang="ar-SA"/>
        </a:p>
      </dgm:t>
    </dgm:pt>
    <dgm:pt modelId="{4AE2482F-050F-46F1-ACED-F7020D016920}" type="pres">
      <dgm:prSet presAssocID="{E3FD788B-4333-4F77-91D7-EBF5A3981FAE}" presName="Name0" presStyleCnt="0">
        <dgm:presLayoutVars>
          <dgm:chMax val="1"/>
          <dgm:dir/>
          <dgm:animLvl val="ctr"/>
          <dgm:resizeHandles val="exact"/>
        </dgm:presLayoutVars>
      </dgm:prSet>
      <dgm:spPr/>
      <dgm:t>
        <a:bodyPr/>
        <a:lstStyle/>
        <a:p>
          <a:pPr rtl="1"/>
          <a:endParaRPr lang="ar-SA"/>
        </a:p>
      </dgm:t>
    </dgm:pt>
    <dgm:pt modelId="{D5801ED4-CE95-4960-AF19-C7F9E2958E6F}" type="pres">
      <dgm:prSet presAssocID="{F6BD23A4-8E8D-4944-A207-45CD3A1ABDBA}" presName="centerShape" presStyleLbl="node0" presStyleIdx="0" presStyleCnt="1" custScaleX="196440"/>
      <dgm:spPr>
        <a:prstGeom prst="ellipse">
          <a:avLst/>
        </a:prstGeom>
      </dgm:spPr>
      <dgm:t>
        <a:bodyPr/>
        <a:lstStyle/>
        <a:p>
          <a:pPr rtl="1"/>
          <a:endParaRPr lang="ar-SA"/>
        </a:p>
      </dgm:t>
    </dgm:pt>
    <dgm:pt modelId="{D08D816C-7972-4193-BDBE-9F838803323D}" type="pres">
      <dgm:prSet presAssocID="{9DCFF132-60B6-4471-A3A0-313AE4836309}" presName="parTrans" presStyleLbl="sibTrans2D1" presStyleIdx="0" presStyleCnt="6"/>
      <dgm:spPr>
        <a:prstGeom prst="rightArrow">
          <a:avLst>
            <a:gd name="adj1" fmla="val 60000"/>
            <a:gd name="adj2" fmla="val 50000"/>
          </a:avLst>
        </a:prstGeom>
      </dgm:spPr>
      <dgm:t>
        <a:bodyPr/>
        <a:lstStyle/>
        <a:p>
          <a:pPr rtl="1"/>
          <a:endParaRPr lang="ar-SA"/>
        </a:p>
      </dgm:t>
    </dgm:pt>
    <dgm:pt modelId="{ED9BAE44-CC18-4BDD-9ED8-EA4155D5F111}" type="pres">
      <dgm:prSet presAssocID="{9DCFF132-60B6-4471-A3A0-313AE4836309}" presName="connectorText" presStyleLbl="sibTrans2D1" presStyleIdx="0" presStyleCnt="6"/>
      <dgm:spPr/>
      <dgm:t>
        <a:bodyPr/>
        <a:lstStyle/>
        <a:p>
          <a:pPr rtl="1"/>
          <a:endParaRPr lang="ar-SA"/>
        </a:p>
      </dgm:t>
    </dgm:pt>
    <dgm:pt modelId="{7D833DDA-4434-4AA1-93E9-AE4E77E68E98}" type="pres">
      <dgm:prSet presAssocID="{DCFEFCE8-731E-4434-B031-7DB476452855}" presName="node" presStyleLbl="node1" presStyleIdx="0" presStyleCnt="6" custScaleX="161230">
        <dgm:presLayoutVars>
          <dgm:bulletEnabled val="1"/>
        </dgm:presLayoutVars>
      </dgm:prSet>
      <dgm:spPr>
        <a:prstGeom prst="ellipse">
          <a:avLst/>
        </a:prstGeom>
      </dgm:spPr>
      <dgm:t>
        <a:bodyPr/>
        <a:lstStyle/>
        <a:p>
          <a:pPr rtl="1"/>
          <a:endParaRPr lang="ar-SA"/>
        </a:p>
      </dgm:t>
    </dgm:pt>
    <dgm:pt modelId="{254B9A7E-E3AE-4693-97F9-DCE92CD8B7D5}" type="pres">
      <dgm:prSet presAssocID="{DC882CDD-67D9-4C33-AEA6-CE1E9893285C}" presName="parTrans" presStyleLbl="sibTrans2D1" presStyleIdx="1" presStyleCnt="6"/>
      <dgm:spPr>
        <a:prstGeom prst="rightArrow">
          <a:avLst>
            <a:gd name="adj1" fmla="val 60000"/>
            <a:gd name="adj2" fmla="val 50000"/>
          </a:avLst>
        </a:prstGeom>
      </dgm:spPr>
      <dgm:t>
        <a:bodyPr/>
        <a:lstStyle/>
        <a:p>
          <a:pPr rtl="1"/>
          <a:endParaRPr lang="ar-SA"/>
        </a:p>
      </dgm:t>
    </dgm:pt>
    <dgm:pt modelId="{D840FCA0-EF6B-4298-93AB-6DFA3F300834}" type="pres">
      <dgm:prSet presAssocID="{DC882CDD-67D9-4C33-AEA6-CE1E9893285C}" presName="connectorText" presStyleLbl="sibTrans2D1" presStyleIdx="1" presStyleCnt="6"/>
      <dgm:spPr/>
      <dgm:t>
        <a:bodyPr/>
        <a:lstStyle/>
        <a:p>
          <a:pPr rtl="1"/>
          <a:endParaRPr lang="ar-SA"/>
        </a:p>
      </dgm:t>
    </dgm:pt>
    <dgm:pt modelId="{37B9F986-FADC-46B0-8605-86CEEE706621}" type="pres">
      <dgm:prSet presAssocID="{B4B5299E-47A7-4784-9119-6E1ACE4D0DD9}" presName="node" presStyleLbl="node1" presStyleIdx="1" presStyleCnt="6" custScaleX="174080" custScaleY="115438" custRadScaleRad="113540" custRadScaleInc="23962">
        <dgm:presLayoutVars>
          <dgm:bulletEnabled val="1"/>
        </dgm:presLayoutVars>
      </dgm:prSet>
      <dgm:spPr>
        <a:prstGeom prst="ellipse">
          <a:avLst/>
        </a:prstGeom>
      </dgm:spPr>
      <dgm:t>
        <a:bodyPr/>
        <a:lstStyle/>
        <a:p>
          <a:pPr rtl="1"/>
          <a:endParaRPr lang="ar-SA"/>
        </a:p>
      </dgm:t>
    </dgm:pt>
    <dgm:pt modelId="{CD3ACDF7-B78D-49F5-8BCB-CDA741B1CE81}" type="pres">
      <dgm:prSet presAssocID="{1542579D-B15F-4184-ABEB-1AA04F8DF314}" presName="parTrans" presStyleLbl="sibTrans2D1" presStyleIdx="2" presStyleCnt="6"/>
      <dgm:spPr>
        <a:prstGeom prst="rightArrow">
          <a:avLst>
            <a:gd name="adj1" fmla="val 60000"/>
            <a:gd name="adj2" fmla="val 50000"/>
          </a:avLst>
        </a:prstGeom>
      </dgm:spPr>
      <dgm:t>
        <a:bodyPr/>
        <a:lstStyle/>
        <a:p>
          <a:pPr rtl="1"/>
          <a:endParaRPr lang="ar-SA"/>
        </a:p>
      </dgm:t>
    </dgm:pt>
    <dgm:pt modelId="{CC2164EF-DAD7-485B-B171-98DBAEF0DD48}" type="pres">
      <dgm:prSet presAssocID="{1542579D-B15F-4184-ABEB-1AA04F8DF314}" presName="connectorText" presStyleLbl="sibTrans2D1" presStyleIdx="2" presStyleCnt="6"/>
      <dgm:spPr/>
      <dgm:t>
        <a:bodyPr/>
        <a:lstStyle/>
        <a:p>
          <a:pPr rtl="1"/>
          <a:endParaRPr lang="ar-SA"/>
        </a:p>
      </dgm:t>
    </dgm:pt>
    <dgm:pt modelId="{554DF96F-26F0-4DB1-989F-38EE2903786C}" type="pres">
      <dgm:prSet presAssocID="{DD8F736C-9948-43AB-9F11-A466D0829971}" presName="node" presStyleLbl="node1" presStyleIdx="2" presStyleCnt="6" custScaleX="148011" custScaleY="115455" custRadScaleRad="116814" custRadScaleInc="-12435">
        <dgm:presLayoutVars>
          <dgm:bulletEnabled val="1"/>
        </dgm:presLayoutVars>
      </dgm:prSet>
      <dgm:spPr>
        <a:prstGeom prst="ellipse">
          <a:avLst/>
        </a:prstGeom>
      </dgm:spPr>
      <dgm:t>
        <a:bodyPr/>
        <a:lstStyle/>
        <a:p>
          <a:pPr rtl="1"/>
          <a:endParaRPr lang="ar-SA"/>
        </a:p>
      </dgm:t>
    </dgm:pt>
    <dgm:pt modelId="{5FFC8AF6-E5CD-407E-9DE8-A48F451CBD0A}" type="pres">
      <dgm:prSet presAssocID="{0EEBBB49-7626-4860-8B34-C645CD3DCD54}" presName="parTrans" presStyleLbl="sibTrans2D1" presStyleIdx="3" presStyleCnt="6"/>
      <dgm:spPr>
        <a:prstGeom prst="rightArrow">
          <a:avLst>
            <a:gd name="adj1" fmla="val 60000"/>
            <a:gd name="adj2" fmla="val 50000"/>
          </a:avLst>
        </a:prstGeom>
      </dgm:spPr>
      <dgm:t>
        <a:bodyPr/>
        <a:lstStyle/>
        <a:p>
          <a:pPr rtl="1"/>
          <a:endParaRPr lang="ar-SA"/>
        </a:p>
      </dgm:t>
    </dgm:pt>
    <dgm:pt modelId="{DC029009-90EA-4326-8857-51AD4E4459FA}" type="pres">
      <dgm:prSet presAssocID="{0EEBBB49-7626-4860-8B34-C645CD3DCD54}" presName="connectorText" presStyleLbl="sibTrans2D1" presStyleIdx="3" presStyleCnt="6"/>
      <dgm:spPr/>
      <dgm:t>
        <a:bodyPr/>
        <a:lstStyle/>
        <a:p>
          <a:pPr rtl="1"/>
          <a:endParaRPr lang="ar-SA"/>
        </a:p>
      </dgm:t>
    </dgm:pt>
    <dgm:pt modelId="{EFC7F95F-57CC-4199-A251-6480224E7D4E}" type="pres">
      <dgm:prSet presAssocID="{6F7A2FD5-885E-48D8-8135-6E2220FD2030}" presName="node" presStyleLbl="node1" presStyleIdx="3" presStyleCnt="6" custScaleX="139469" custScaleY="105521">
        <dgm:presLayoutVars>
          <dgm:bulletEnabled val="1"/>
        </dgm:presLayoutVars>
      </dgm:prSet>
      <dgm:spPr>
        <a:prstGeom prst="ellipse">
          <a:avLst/>
        </a:prstGeom>
      </dgm:spPr>
      <dgm:t>
        <a:bodyPr/>
        <a:lstStyle/>
        <a:p>
          <a:pPr rtl="1"/>
          <a:endParaRPr lang="ar-SA"/>
        </a:p>
      </dgm:t>
    </dgm:pt>
    <dgm:pt modelId="{051CB153-D73A-41B0-8396-2F86C1E1A5B2}" type="pres">
      <dgm:prSet presAssocID="{E9A9E897-97F2-4181-9200-FD9F1AE3AA24}" presName="parTrans" presStyleLbl="sibTrans2D1" presStyleIdx="4" presStyleCnt="6"/>
      <dgm:spPr>
        <a:prstGeom prst="rightArrow">
          <a:avLst>
            <a:gd name="adj1" fmla="val 60000"/>
            <a:gd name="adj2" fmla="val 50000"/>
          </a:avLst>
        </a:prstGeom>
      </dgm:spPr>
      <dgm:t>
        <a:bodyPr/>
        <a:lstStyle/>
        <a:p>
          <a:pPr rtl="1"/>
          <a:endParaRPr lang="ar-SA"/>
        </a:p>
      </dgm:t>
    </dgm:pt>
    <dgm:pt modelId="{EBEF5126-0EB4-4F5A-87F9-7DEFB4C2A08F}" type="pres">
      <dgm:prSet presAssocID="{E9A9E897-97F2-4181-9200-FD9F1AE3AA24}" presName="connectorText" presStyleLbl="sibTrans2D1" presStyleIdx="4" presStyleCnt="6"/>
      <dgm:spPr/>
      <dgm:t>
        <a:bodyPr/>
        <a:lstStyle/>
        <a:p>
          <a:pPr rtl="1"/>
          <a:endParaRPr lang="ar-SA"/>
        </a:p>
      </dgm:t>
    </dgm:pt>
    <dgm:pt modelId="{1B861145-133A-4DA4-B063-BF6027E8C3F0}" type="pres">
      <dgm:prSet presAssocID="{2D241A72-8FAE-4723-9068-272A344C1E02}" presName="node" presStyleLbl="node1" presStyleIdx="4" presStyleCnt="6" custScaleX="151604" custScaleY="117418" custRadScaleRad="115856" custRadScaleInc="12698">
        <dgm:presLayoutVars>
          <dgm:bulletEnabled val="1"/>
        </dgm:presLayoutVars>
      </dgm:prSet>
      <dgm:spPr>
        <a:prstGeom prst="ellipse">
          <a:avLst/>
        </a:prstGeom>
      </dgm:spPr>
      <dgm:t>
        <a:bodyPr/>
        <a:lstStyle/>
        <a:p>
          <a:pPr rtl="1"/>
          <a:endParaRPr lang="ar-SA"/>
        </a:p>
      </dgm:t>
    </dgm:pt>
    <dgm:pt modelId="{C7E9CBE9-13BF-4F28-B0DA-B66F6126E4F5}" type="pres">
      <dgm:prSet presAssocID="{7C4ACD13-C148-4AD4-BD63-2B6283ECA272}" presName="parTrans" presStyleLbl="sibTrans2D1" presStyleIdx="5" presStyleCnt="6"/>
      <dgm:spPr>
        <a:prstGeom prst="rightArrow">
          <a:avLst>
            <a:gd name="adj1" fmla="val 60000"/>
            <a:gd name="adj2" fmla="val 50000"/>
          </a:avLst>
        </a:prstGeom>
      </dgm:spPr>
      <dgm:t>
        <a:bodyPr/>
        <a:lstStyle/>
        <a:p>
          <a:pPr rtl="1"/>
          <a:endParaRPr lang="ar-SA"/>
        </a:p>
      </dgm:t>
    </dgm:pt>
    <dgm:pt modelId="{6255C51D-F08D-41F1-8A56-E1F633F88A1B}" type="pres">
      <dgm:prSet presAssocID="{7C4ACD13-C148-4AD4-BD63-2B6283ECA272}" presName="connectorText" presStyleLbl="sibTrans2D1" presStyleIdx="5" presStyleCnt="6"/>
      <dgm:spPr/>
      <dgm:t>
        <a:bodyPr/>
        <a:lstStyle/>
        <a:p>
          <a:pPr rtl="1"/>
          <a:endParaRPr lang="ar-SA"/>
        </a:p>
      </dgm:t>
    </dgm:pt>
    <dgm:pt modelId="{C0383D61-909A-4F80-85FA-5FEE4792501B}" type="pres">
      <dgm:prSet presAssocID="{848F2F58-1220-4FC2-9C89-9DE9C7844A29}" presName="node" presStyleLbl="node1" presStyleIdx="5" presStyleCnt="6" custScaleX="171915" custRadScaleRad="104134" custRadScaleInc="-10229">
        <dgm:presLayoutVars>
          <dgm:bulletEnabled val="1"/>
        </dgm:presLayoutVars>
      </dgm:prSet>
      <dgm:spPr>
        <a:prstGeom prst="ellipse">
          <a:avLst/>
        </a:prstGeom>
      </dgm:spPr>
      <dgm:t>
        <a:bodyPr/>
        <a:lstStyle/>
        <a:p>
          <a:pPr rtl="1"/>
          <a:endParaRPr lang="ar-SA"/>
        </a:p>
      </dgm:t>
    </dgm:pt>
  </dgm:ptLst>
  <dgm:cxnLst>
    <dgm:cxn modelId="{077537D7-4A55-4E82-89E6-226D46353B5F}" type="presOf" srcId="{2D241A72-8FAE-4723-9068-272A344C1E02}" destId="{1B861145-133A-4DA4-B063-BF6027E8C3F0}" srcOrd="0" destOrd="0" presId="urn:microsoft.com/office/officeart/2005/8/layout/radial5"/>
    <dgm:cxn modelId="{4CD7FDB9-3619-42EA-9419-9A28D3E23A70}" type="presOf" srcId="{E9A9E897-97F2-4181-9200-FD9F1AE3AA24}" destId="{051CB153-D73A-41B0-8396-2F86C1E1A5B2}" srcOrd="0" destOrd="0" presId="urn:microsoft.com/office/officeart/2005/8/layout/radial5"/>
    <dgm:cxn modelId="{CFB1AB89-05B7-462C-8660-6EC20A09F461}" srcId="{F6BD23A4-8E8D-4944-A207-45CD3A1ABDBA}" destId="{2D241A72-8FAE-4723-9068-272A344C1E02}" srcOrd="4" destOrd="0" parTransId="{E9A9E897-97F2-4181-9200-FD9F1AE3AA24}" sibTransId="{36FF4255-6B22-43E4-AC60-F7BF3CF84310}"/>
    <dgm:cxn modelId="{8F45DA18-A8C1-4F61-9589-9450362B66E6}" type="presOf" srcId="{0EEBBB49-7626-4860-8B34-C645CD3DCD54}" destId="{5FFC8AF6-E5CD-407E-9DE8-A48F451CBD0A}" srcOrd="0" destOrd="0" presId="urn:microsoft.com/office/officeart/2005/8/layout/radial5"/>
    <dgm:cxn modelId="{0C40EB15-E30A-4F4C-8115-B477627179B6}" srcId="{F6BD23A4-8E8D-4944-A207-45CD3A1ABDBA}" destId="{DCFEFCE8-731E-4434-B031-7DB476452855}" srcOrd="0" destOrd="0" parTransId="{9DCFF132-60B6-4471-A3A0-313AE4836309}" sibTransId="{61F79E7A-F2FD-4B78-8A70-53C258A12DDA}"/>
    <dgm:cxn modelId="{330B57A7-7E45-48F2-A745-1AE66289AB3C}" type="presOf" srcId="{6F7A2FD5-885E-48D8-8135-6E2220FD2030}" destId="{EFC7F95F-57CC-4199-A251-6480224E7D4E}" srcOrd="0" destOrd="0" presId="urn:microsoft.com/office/officeart/2005/8/layout/radial5"/>
    <dgm:cxn modelId="{AFC7166A-B3F9-42A6-B67C-3D519E589438}" type="presOf" srcId="{DC882CDD-67D9-4C33-AEA6-CE1E9893285C}" destId="{D840FCA0-EF6B-4298-93AB-6DFA3F300834}" srcOrd="1" destOrd="0" presId="urn:microsoft.com/office/officeart/2005/8/layout/radial5"/>
    <dgm:cxn modelId="{09B08B5A-C920-4584-9BAA-258F94EA1A83}" type="presOf" srcId="{E9A9E897-97F2-4181-9200-FD9F1AE3AA24}" destId="{EBEF5126-0EB4-4F5A-87F9-7DEFB4C2A08F}" srcOrd="1" destOrd="0" presId="urn:microsoft.com/office/officeart/2005/8/layout/radial5"/>
    <dgm:cxn modelId="{A125FAC3-B619-49C9-A67C-01310C0FD682}" type="presOf" srcId="{1542579D-B15F-4184-ABEB-1AA04F8DF314}" destId="{CC2164EF-DAD7-485B-B171-98DBAEF0DD48}" srcOrd="1" destOrd="0" presId="urn:microsoft.com/office/officeart/2005/8/layout/radial5"/>
    <dgm:cxn modelId="{0BA30C99-4E9F-44FF-B37A-1222F66CBAB5}" type="presOf" srcId="{0EEBBB49-7626-4860-8B34-C645CD3DCD54}" destId="{DC029009-90EA-4326-8857-51AD4E4459FA}" srcOrd="1" destOrd="0" presId="urn:microsoft.com/office/officeart/2005/8/layout/radial5"/>
    <dgm:cxn modelId="{7D0BA4F5-2124-43AF-A3F5-58D3009C94CA}" type="presOf" srcId="{9DCFF132-60B6-4471-A3A0-313AE4836309}" destId="{D08D816C-7972-4193-BDBE-9F838803323D}" srcOrd="0" destOrd="0" presId="urn:microsoft.com/office/officeart/2005/8/layout/radial5"/>
    <dgm:cxn modelId="{25E20F24-2A6C-4B86-A7DB-FDC339FC2DE6}" type="presOf" srcId="{1542579D-B15F-4184-ABEB-1AA04F8DF314}" destId="{CD3ACDF7-B78D-49F5-8BCB-CDA741B1CE81}" srcOrd="0" destOrd="0" presId="urn:microsoft.com/office/officeart/2005/8/layout/radial5"/>
    <dgm:cxn modelId="{0E8FF646-CF25-436C-A592-C8D1C859D510}" type="presOf" srcId="{9DCFF132-60B6-4471-A3A0-313AE4836309}" destId="{ED9BAE44-CC18-4BDD-9ED8-EA4155D5F111}" srcOrd="1" destOrd="0" presId="urn:microsoft.com/office/officeart/2005/8/layout/radial5"/>
    <dgm:cxn modelId="{C8959B88-DC79-4853-9FE2-2866245B74B8}" type="presOf" srcId="{B4B5299E-47A7-4784-9119-6E1ACE4D0DD9}" destId="{37B9F986-FADC-46B0-8605-86CEEE706621}" srcOrd="0" destOrd="0" presId="urn:microsoft.com/office/officeart/2005/8/layout/radial5"/>
    <dgm:cxn modelId="{DFC2A171-36A5-47DD-B9DF-4346EE932826}" type="presOf" srcId="{848F2F58-1220-4FC2-9C89-9DE9C7844A29}" destId="{C0383D61-909A-4F80-85FA-5FEE4792501B}" srcOrd="0" destOrd="0" presId="urn:microsoft.com/office/officeart/2005/8/layout/radial5"/>
    <dgm:cxn modelId="{46BEB4A0-B40D-415D-8F2E-A4344C80FA50}" type="presOf" srcId="{7C4ACD13-C148-4AD4-BD63-2B6283ECA272}" destId="{C7E9CBE9-13BF-4F28-B0DA-B66F6126E4F5}" srcOrd="0" destOrd="0" presId="urn:microsoft.com/office/officeart/2005/8/layout/radial5"/>
    <dgm:cxn modelId="{DE3BE546-31FC-4FB2-BF23-649FB7D302D4}" srcId="{F6BD23A4-8E8D-4944-A207-45CD3A1ABDBA}" destId="{6F7A2FD5-885E-48D8-8135-6E2220FD2030}" srcOrd="3" destOrd="0" parTransId="{0EEBBB49-7626-4860-8B34-C645CD3DCD54}" sibTransId="{56E30658-9002-4A52-80A2-1724E10AF710}"/>
    <dgm:cxn modelId="{3C03884C-6795-4137-8A5C-C4D0154B8BB1}" type="presOf" srcId="{DCFEFCE8-731E-4434-B031-7DB476452855}" destId="{7D833DDA-4434-4AA1-93E9-AE4E77E68E98}" srcOrd="0" destOrd="0" presId="urn:microsoft.com/office/officeart/2005/8/layout/radial5"/>
    <dgm:cxn modelId="{0F320200-9F0E-4B5C-8F49-964FD992AD25}" type="presOf" srcId="{F6BD23A4-8E8D-4944-A207-45CD3A1ABDBA}" destId="{D5801ED4-CE95-4960-AF19-C7F9E2958E6F}" srcOrd="0" destOrd="0" presId="urn:microsoft.com/office/officeart/2005/8/layout/radial5"/>
    <dgm:cxn modelId="{46F1DE3C-1D90-4F9C-A14B-60969A72355E}" srcId="{F6BD23A4-8E8D-4944-A207-45CD3A1ABDBA}" destId="{B4B5299E-47A7-4784-9119-6E1ACE4D0DD9}" srcOrd="1" destOrd="0" parTransId="{DC882CDD-67D9-4C33-AEA6-CE1E9893285C}" sibTransId="{CBE15FE7-6DBA-41C3-9949-E56056A1299A}"/>
    <dgm:cxn modelId="{EE851851-090B-4E37-8E65-B886CF229DDB}" type="presOf" srcId="{DD8F736C-9948-43AB-9F11-A466D0829971}" destId="{554DF96F-26F0-4DB1-989F-38EE2903786C}" srcOrd="0" destOrd="0" presId="urn:microsoft.com/office/officeart/2005/8/layout/radial5"/>
    <dgm:cxn modelId="{FBFDE20B-D814-4257-8CEB-586B6BD58147}" type="presOf" srcId="{E3FD788B-4333-4F77-91D7-EBF5A3981FAE}" destId="{4AE2482F-050F-46F1-ACED-F7020D016920}" srcOrd="0" destOrd="0" presId="urn:microsoft.com/office/officeart/2005/8/layout/radial5"/>
    <dgm:cxn modelId="{46BAE475-F1B3-4C15-901F-4EF9510275BB}" srcId="{F6BD23A4-8E8D-4944-A207-45CD3A1ABDBA}" destId="{DD8F736C-9948-43AB-9F11-A466D0829971}" srcOrd="2" destOrd="0" parTransId="{1542579D-B15F-4184-ABEB-1AA04F8DF314}" sibTransId="{3CA2E5C6-3305-4043-ABB9-28F9B4D744E4}"/>
    <dgm:cxn modelId="{54EC7327-A173-4234-B25F-4033EC03148E}" srcId="{F6BD23A4-8E8D-4944-A207-45CD3A1ABDBA}" destId="{848F2F58-1220-4FC2-9C89-9DE9C7844A29}" srcOrd="5" destOrd="0" parTransId="{7C4ACD13-C148-4AD4-BD63-2B6283ECA272}" sibTransId="{4303D831-CA9A-4C56-A12A-D0C0BB0B3D53}"/>
    <dgm:cxn modelId="{6FE99507-3655-472E-B131-0DF822F31DDA}" type="presOf" srcId="{DC882CDD-67D9-4C33-AEA6-CE1E9893285C}" destId="{254B9A7E-E3AE-4693-97F9-DCE92CD8B7D5}" srcOrd="0" destOrd="0" presId="urn:microsoft.com/office/officeart/2005/8/layout/radial5"/>
    <dgm:cxn modelId="{4599A8ED-BA9F-4E85-A7F2-6E0948635363}" srcId="{E3FD788B-4333-4F77-91D7-EBF5A3981FAE}" destId="{F6BD23A4-8E8D-4944-A207-45CD3A1ABDBA}" srcOrd="0" destOrd="0" parTransId="{7A94B5AA-A760-4383-8BA3-1AE04B53FDB4}" sibTransId="{C9B23813-C5EF-4AE8-B4DD-2D23C83F9573}"/>
    <dgm:cxn modelId="{803581D9-0CAE-48D4-BA98-99DFFD7C8EDA}" type="presOf" srcId="{7C4ACD13-C148-4AD4-BD63-2B6283ECA272}" destId="{6255C51D-F08D-41F1-8A56-E1F633F88A1B}" srcOrd="1" destOrd="0" presId="urn:microsoft.com/office/officeart/2005/8/layout/radial5"/>
    <dgm:cxn modelId="{4E060274-918E-4CAF-8D70-9F7AFD28AD6D}" type="presParOf" srcId="{4AE2482F-050F-46F1-ACED-F7020D016920}" destId="{D5801ED4-CE95-4960-AF19-C7F9E2958E6F}" srcOrd="0" destOrd="0" presId="urn:microsoft.com/office/officeart/2005/8/layout/radial5"/>
    <dgm:cxn modelId="{559FF734-7A3B-4242-B15C-D7EABA746271}" type="presParOf" srcId="{4AE2482F-050F-46F1-ACED-F7020D016920}" destId="{D08D816C-7972-4193-BDBE-9F838803323D}" srcOrd="1" destOrd="0" presId="urn:microsoft.com/office/officeart/2005/8/layout/radial5"/>
    <dgm:cxn modelId="{EB8052E7-8F47-46E4-95BB-71E7BDF3182A}" type="presParOf" srcId="{D08D816C-7972-4193-BDBE-9F838803323D}" destId="{ED9BAE44-CC18-4BDD-9ED8-EA4155D5F111}" srcOrd="0" destOrd="0" presId="urn:microsoft.com/office/officeart/2005/8/layout/radial5"/>
    <dgm:cxn modelId="{A8D43164-4EBD-475D-BEEA-8DE10CECF9DE}" type="presParOf" srcId="{4AE2482F-050F-46F1-ACED-F7020D016920}" destId="{7D833DDA-4434-4AA1-93E9-AE4E77E68E98}" srcOrd="2" destOrd="0" presId="urn:microsoft.com/office/officeart/2005/8/layout/radial5"/>
    <dgm:cxn modelId="{83DD4C5F-FA9F-4F10-B273-3163CA80C0CC}" type="presParOf" srcId="{4AE2482F-050F-46F1-ACED-F7020D016920}" destId="{254B9A7E-E3AE-4693-97F9-DCE92CD8B7D5}" srcOrd="3" destOrd="0" presId="urn:microsoft.com/office/officeart/2005/8/layout/radial5"/>
    <dgm:cxn modelId="{A320D008-B8C6-4A47-8F0D-BA958C2A78A9}" type="presParOf" srcId="{254B9A7E-E3AE-4693-97F9-DCE92CD8B7D5}" destId="{D840FCA0-EF6B-4298-93AB-6DFA3F300834}" srcOrd="0" destOrd="0" presId="urn:microsoft.com/office/officeart/2005/8/layout/radial5"/>
    <dgm:cxn modelId="{FE464AE7-1899-49E8-A5BE-D70AB8400C97}" type="presParOf" srcId="{4AE2482F-050F-46F1-ACED-F7020D016920}" destId="{37B9F986-FADC-46B0-8605-86CEEE706621}" srcOrd="4" destOrd="0" presId="urn:microsoft.com/office/officeart/2005/8/layout/radial5"/>
    <dgm:cxn modelId="{3C520378-6D68-4019-809F-32D398E2566B}" type="presParOf" srcId="{4AE2482F-050F-46F1-ACED-F7020D016920}" destId="{CD3ACDF7-B78D-49F5-8BCB-CDA741B1CE81}" srcOrd="5" destOrd="0" presId="urn:microsoft.com/office/officeart/2005/8/layout/radial5"/>
    <dgm:cxn modelId="{DB76B5DD-AA1B-4503-BD50-9F18B5C11107}" type="presParOf" srcId="{CD3ACDF7-B78D-49F5-8BCB-CDA741B1CE81}" destId="{CC2164EF-DAD7-485B-B171-98DBAEF0DD48}" srcOrd="0" destOrd="0" presId="urn:microsoft.com/office/officeart/2005/8/layout/radial5"/>
    <dgm:cxn modelId="{670FCC78-9670-4122-AA6A-BFB4ECF98FAB}" type="presParOf" srcId="{4AE2482F-050F-46F1-ACED-F7020D016920}" destId="{554DF96F-26F0-4DB1-989F-38EE2903786C}" srcOrd="6" destOrd="0" presId="urn:microsoft.com/office/officeart/2005/8/layout/radial5"/>
    <dgm:cxn modelId="{15E414A8-E4E3-4A8E-98A5-5BEDC1029791}" type="presParOf" srcId="{4AE2482F-050F-46F1-ACED-F7020D016920}" destId="{5FFC8AF6-E5CD-407E-9DE8-A48F451CBD0A}" srcOrd="7" destOrd="0" presId="urn:microsoft.com/office/officeart/2005/8/layout/radial5"/>
    <dgm:cxn modelId="{43DB9B20-D8D2-4E10-8120-0EBF13222524}" type="presParOf" srcId="{5FFC8AF6-E5CD-407E-9DE8-A48F451CBD0A}" destId="{DC029009-90EA-4326-8857-51AD4E4459FA}" srcOrd="0" destOrd="0" presId="urn:microsoft.com/office/officeart/2005/8/layout/radial5"/>
    <dgm:cxn modelId="{347A4585-8A83-45E5-B782-27A7A7DF489F}" type="presParOf" srcId="{4AE2482F-050F-46F1-ACED-F7020D016920}" destId="{EFC7F95F-57CC-4199-A251-6480224E7D4E}" srcOrd="8" destOrd="0" presId="urn:microsoft.com/office/officeart/2005/8/layout/radial5"/>
    <dgm:cxn modelId="{B85F6D5F-7E5E-4662-B092-6383DCF70B44}" type="presParOf" srcId="{4AE2482F-050F-46F1-ACED-F7020D016920}" destId="{051CB153-D73A-41B0-8396-2F86C1E1A5B2}" srcOrd="9" destOrd="0" presId="urn:microsoft.com/office/officeart/2005/8/layout/radial5"/>
    <dgm:cxn modelId="{A913511D-156B-4B69-8678-4CC19B377FFE}" type="presParOf" srcId="{051CB153-D73A-41B0-8396-2F86C1E1A5B2}" destId="{EBEF5126-0EB4-4F5A-87F9-7DEFB4C2A08F}" srcOrd="0" destOrd="0" presId="urn:microsoft.com/office/officeart/2005/8/layout/radial5"/>
    <dgm:cxn modelId="{CE07ED58-90F2-4979-8A91-EF130E150748}" type="presParOf" srcId="{4AE2482F-050F-46F1-ACED-F7020D016920}" destId="{1B861145-133A-4DA4-B063-BF6027E8C3F0}" srcOrd="10" destOrd="0" presId="urn:microsoft.com/office/officeart/2005/8/layout/radial5"/>
    <dgm:cxn modelId="{4BCAD968-BCA4-4CF6-B97E-CDD457840D20}" type="presParOf" srcId="{4AE2482F-050F-46F1-ACED-F7020D016920}" destId="{C7E9CBE9-13BF-4F28-B0DA-B66F6126E4F5}" srcOrd="11" destOrd="0" presId="urn:microsoft.com/office/officeart/2005/8/layout/radial5"/>
    <dgm:cxn modelId="{92A95A91-D75D-41FA-8F6D-62F00A8054A8}" type="presParOf" srcId="{C7E9CBE9-13BF-4F28-B0DA-B66F6126E4F5}" destId="{6255C51D-F08D-41F1-8A56-E1F633F88A1B}" srcOrd="0" destOrd="0" presId="urn:microsoft.com/office/officeart/2005/8/layout/radial5"/>
    <dgm:cxn modelId="{515B6D1C-9B87-4BAD-82CF-DF573C9F5E2C}" type="presParOf" srcId="{4AE2482F-050F-46F1-ACED-F7020D016920}" destId="{C0383D61-909A-4F80-85FA-5FEE4792501B}" srcOrd="12" destOrd="0" presId="urn:microsoft.com/office/officeart/2005/8/layout/radial5"/>
  </dgm:cxnLst>
  <dgm:bg>
    <a:solidFill>
      <a:schemeClr val="bg1">
        <a:lumMod val="95000"/>
      </a:schemeClr>
    </a:solidFill>
  </dgm:bg>
  <dgm:whole>
    <a:ln>
      <a:solidFill>
        <a:schemeClr val="bg1">
          <a:lumMod val="9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EC6EDD-C549-4E4E-ACF4-6E503C796040}" type="doc">
      <dgm:prSet loTypeId="urn:microsoft.com/office/officeart/2005/8/layout/vList5" loCatId="list" qsTypeId="urn:microsoft.com/office/officeart/2005/8/quickstyle/3d4" qsCatId="3D" csTypeId="urn:microsoft.com/office/officeart/2005/8/colors/accent2_2" csCatId="accent2" phldr="1"/>
      <dgm:spPr/>
      <dgm:t>
        <a:bodyPr/>
        <a:lstStyle/>
        <a:p>
          <a:pPr rtl="1"/>
          <a:endParaRPr lang="ar-SA"/>
        </a:p>
      </dgm:t>
    </dgm:pt>
    <dgm:pt modelId="{1DA532EF-9AF0-4FB8-9115-C4979D6B53E3}">
      <dgm:prSet phldrT="[نص]">
        <dgm:style>
          <a:lnRef idx="2">
            <a:schemeClr val="accent2"/>
          </a:lnRef>
          <a:fillRef idx="1">
            <a:schemeClr val="lt1"/>
          </a:fillRef>
          <a:effectRef idx="0">
            <a:schemeClr val="accent2"/>
          </a:effectRef>
          <a:fontRef idx="minor">
            <a:schemeClr val="dk1"/>
          </a:fontRef>
        </dgm:style>
      </dgm:prSet>
      <dgm:spPr>
        <a:xfrm>
          <a:off x="2573" y="12469"/>
          <a:ext cx="1893904" cy="1244361"/>
        </a:xfrm>
        <a:prstGeom prst="roundRect">
          <a:avLst/>
        </a:prstGeom>
        <a:solidFill>
          <a:sysClr val="window" lastClr="FFFFFF"/>
        </a:solidFill>
        <a:ln w="25400" cap="flat" cmpd="sng" algn="ctr">
          <a:solidFill>
            <a:srgbClr val="C0504D"/>
          </a:solidFill>
          <a:prstDash val="solid"/>
        </a:ln>
        <a:effectLst/>
        <a:scene3d>
          <a:camera prst="orthographicFront"/>
          <a:lightRig rig="chilly" dir="t"/>
        </a:scene3d>
        <a:sp3d/>
      </dgm:spPr>
      <dgm:t>
        <a:bodyPr/>
        <a:lstStyle/>
        <a:p>
          <a:pPr rtl="1"/>
          <a:r>
            <a:rPr lang="en-US" b="1">
              <a:solidFill>
                <a:sysClr val="windowText" lastClr="000000"/>
              </a:solidFill>
              <a:latin typeface="Calibri"/>
              <a:ea typeface="+mn-ea"/>
              <a:cs typeface="+mn-cs"/>
            </a:rPr>
            <a:t>Problem</a:t>
          </a:r>
          <a:endParaRPr lang="ar-SA" b="1">
            <a:solidFill>
              <a:sysClr val="windowText" lastClr="000000"/>
            </a:solidFill>
            <a:latin typeface="Calibri"/>
            <a:ea typeface="+mn-ea"/>
            <a:cs typeface="Times New Roman"/>
          </a:endParaRPr>
        </a:p>
      </dgm:t>
    </dgm:pt>
    <dgm:pt modelId="{C257B311-878A-42F5-9624-9B1ACB64E27B}" type="parTrans" cxnId="{D270BA74-3C24-4271-89FC-046E7DA09CF2}">
      <dgm:prSet/>
      <dgm:spPr/>
      <dgm:t>
        <a:bodyPr/>
        <a:lstStyle/>
        <a:p>
          <a:pPr rtl="1"/>
          <a:endParaRPr lang="ar-SA"/>
        </a:p>
      </dgm:t>
    </dgm:pt>
    <dgm:pt modelId="{7589B468-3285-4996-B0E1-BFB4B3D980F2}" type="sibTrans" cxnId="{D270BA74-3C24-4271-89FC-046E7DA09CF2}">
      <dgm:prSet/>
      <dgm:spPr/>
      <dgm:t>
        <a:bodyPr/>
        <a:lstStyle/>
        <a:p>
          <a:pPr rtl="1"/>
          <a:endParaRPr lang="ar-SA"/>
        </a:p>
      </dgm:t>
    </dgm:pt>
    <dgm:pt modelId="{4F887B70-DD9B-4C46-93B9-4984BC1BFBF7}">
      <dgm:prSet phldrT="[نص]" custT="1">
        <dgm:style>
          <a:lnRef idx="2">
            <a:schemeClr val="accent2"/>
          </a:lnRef>
          <a:fillRef idx="1">
            <a:schemeClr val="lt1"/>
          </a:fillRef>
          <a:effectRef idx="0">
            <a:schemeClr val="accent2"/>
          </a:effectRef>
          <a:fontRef idx="minor">
            <a:schemeClr val="dk1"/>
          </a:fontRef>
        </dgm:style>
      </dgm:prSet>
      <dgm:spPr>
        <a:xfrm rot="5400000">
          <a:off x="2946971" y="-1048819"/>
          <a:ext cx="1265953" cy="3366940"/>
        </a:xfrm>
        <a:prstGeom prst="round2SameRect">
          <a:avLst/>
        </a:prstGeom>
        <a:solidFill>
          <a:sysClr val="window" lastClr="FFFFFF"/>
        </a:solidFill>
        <a:ln w="25400" cap="flat" cmpd="sng" algn="ctr">
          <a:solidFill>
            <a:srgbClr val="C0504D"/>
          </a:solidFill>
          <a:prstDash val="solid"/>
        </a:ln>
        <a:effectLst/>
        <a:scene3d>
          <a:camera prst="orthographicFront"/>
          <a:lightRig rig="chilly" dir="t"/>
        </a:scene3d>
        <a:sp3d extrusionH="1700"/>
      </dgm:spPr>
      <dgm:t>
        <a:bodyPr/>
        <a:lstStyle/>
        <a:p>
          <a:pPr rtl="0"/>
          <a:r>
            <a:rPr lang="en-US" sz="2000" b="1" dirty="0">
              <a:solidFill>
                <a:sysClr val="windowText" lastClr="000000">
                  <a:hueOff val="0"/>
                  <a:satOff val="0"/>
                  <a:lumOff val="0"/>
                  <a:alphaOff val="0"/>
                </a:sysClr>
              </a:solidFill>
              <a:latin typeface="Calibri"/>
              <a:ea typeface="+mn-ea"/>
              <a:cs typeface="+mn-cs"/>
            </a:rPr>
            <a:t>Identify what is unhealthy about the patient</a:t>
          </a:r>
          <a:endParaRPr lang="ar-SA" sz="2000" b="1" dirty="0">
            <a:solidFill>
              <a:sysClr val="windowText" lastClr="000000">
                <a:hueOff val="0"/>
                <a:satOff val="0"/>
                <a:lumOff val="0"/>
                <a:alphaOff val="0"/>
              </a:sysClr>
            </a:solidFill>
            <a:latin typeface="Calibri"/>
            <a:ea typeface="+mn-ea"/>
            <a:cs typeface="Times New Roman"/>
          </a:endParaRPr>
        </a:p>
      </dgm:t>
    </dgm:pt>
    <dgm:pt modelId="{490B9072-4C99-4B60-871E-1E59BAA40CE6}" type="parTrans" cxnId="{E3D962CA-A60D-4A67-9E63-BA00CDC15ABD}">
      <dgm:prSet/>
      <dgm:spPr/>
      <dgm:t>
        <a:bodyPr/>
        <a:lstStyle/>
        <a:p>
          <a:pPr rtl="1"/>
          <a:endParaRPr lang="ar-SA"/>
        </a:p>
      </dgm:t>
    </dgm:pt>
    <dgm:pt modelId="{5BD7209C-8E1A-448B-9894-CD8F1914663E}" type="sibTrans" cxnId="{E3D962CA-A60D-4A67-9E63-BA00CDC15ABD}">
      <dgm:prSet/>
      <dgm:spPr/>
      <dgm:t>
        <a:bodyPr/>
        <a:lstStyle/>
        <a:p>
          <a:pPr rtl="1"/>
          <a:endParaRPr lang="ar-SA"/>
        </a:p>
      </dgm:t>
    </dgm:pt>
    <dgm:pt modelId="{E1119BE1-F028-442C-AFB7-4B5B6ABEADF4}">
      <dgm:prSet phldrT="[نص]">
        <dgm:style>
          <a:lnRef idx="2">
            <a:schemeClr val="accent2"/>
          </a:lnRef>
          <a:fillRef idx="1">
            <a:schemeClr val="lt1"/>
          </a:fillRef>
          <a:effectRef idx="0">
            <a:schemeClr val="accent2"/>
          </a:effectRef>
          <a:fontRef idx="minor">
            <a:schemeClr val="dk1"/>
          </a:fontRef>
        </dgm:style>
      </dgm:prSet>
      <dgm:spPr>
        <a:xfrm>
          <a:off x="2573" y="1435317"/>
          <a:ext cx="1893904" cy="1244361"/>
        </a:xfrm>
        <a:prstGeom prst="roundRect">
          <a:avLst/>
        </a:prstGeom>
        <a:solidFill>
          <a:sysClr val="window" lastClr="FFFFFF"/>
        </a:solidFill>
        <a:ln w="25400" cap="flat" cmpd="sng" algn="ctr">
          <a:solidFill>
            <a:srgbClr val="C0504D"/>
          </a:solidFill>
          <a:prstDash val="solid"/>
        </a:ln>
        <a:effectLst/>
        <a:scene3d>
          <a:camera prst="orthographicFront"/>
          <a:lightRig rig="chilly" dir="t"/>
        </a:scene3d>
        <a:sp3d/>
      </dgm:spPr>
      <dgm:t>
        <a:bodyPr/>
        <a:lstStyle/>
        <a:p>
          <a:pPr rtl="1"/>
          <a:r>
            <a:rPr lang="en-US" b="1">
              <a:solidFill>
                <a:sysClr val="windowText" lastClr="000000"/>
              </a:solidFill>
              <a:latin typeface="Calibri"/>
              <a:ea typeface="+mn-ea"/>
              <a:cs typeface="+mn-cs"/>
            </a:rPr>
            <a:t>Etiology</a:t>
          </a:r>
          <a:endParaRPr lang="ar-SA" b="1">
            <a:solidFill>
              <a:sysClr val="windowText" lastClr="000000"/>
            </a:solidFill>
            <a:latin typeface="Calibri"/>
            <a:ea typeface="+mn-ea"/>
            <a:cs typeface="Arial"/>
          </a:endParaRPr>
        </a:p>
      </dgm:t>
    </dgm:pt>
    <dgm:pt modelId="{7371959E-0CD4-4C5B-8224-1EA478CD03EE}" type="parTrans" cxnId="{EE5F7D95-0527-49E3-82A1-B4EA148911E8}">
      <dgm:prSet/>
      <dgm:spPr/>
      <dgm:t>
        <a:bodyPr/>
        <a:lstStyle/>
        <a:p>
          <a:pPr rtl="1"/>
          <a:endParaRPr lang="ar-SA"/>
        </a:p>
      </dgm:t>
    </dgm:pt>
    <dgm:pt modelId="{CE78552B-CC57-436C-91D0-9B45A31869E3}" type="sibTrans" cxnId="{EE5F7D95-0527-49E3-82A1-B4EA148911E8}">
      <dgm:prSet/>
      <dgm:spPr/>
      <dgm:t>
        <a:bodyPr/>
        <a:lstStyle/>
        <a:p>
          <a:pPr rtl="1"/>
          <a:endParaRPr lang="ar-SA"/>
        </a:p>
      </dgm:t>
    </dgm:pt>
    <dgm:pt modelId="{C6EDE23D-0414-46B3-AEB8-BE334F82807B}">
      <dgm:prSet phldrT="[نص]" custT="1">
        <dgm:style>
          <a:lnRef idx="2">
            <a:schemeClr val="accent2"/>
          </a:lnRef>
          <a:fillRef idx="1">
            <a:schemeClr val="lt1"/>
          </a:fillRef>
          <a:effectRef idx="0">
            <a:schemeClr val="accent2"/>
          </a:effectRef>
          <a:fontRef idx="minor">
            <a:schemeClr val="dk1"/>
          </a:fontRef>
        </dgm:style>
      </dgm:prSet>
      <dgm:spPr>
        <a:xfrm rot="5400000">
          <a:off x="2852295" y="374027"/>
          <a:ext cx="1455305" cy="3366940"/>
        </a:xfrm>
        <a:prstGeom prst="round2SameRect">
          <a:avLst/>
        </a:prstGeom>
        <a:solidFill>
          <a:sysClr val="window" lastClr="FFFFFF"/>
        </a:solidFill>
        <a:ln w="25400" cap="flat" cmpd="sng" algn="ctr">
          <a:solidFill>
            <a:srgbClr val="C0504D"/>
          </a:solidFill>
          <a:prstDash val="solid"/>
        </a:ln>
        <a:effectLst/>
        <a:scene3d>
          <a:camera prst="orthographicFront"/>
          <a:lightRig rig="chilly" dir="t"/>
        </a:scene3d>
        <a:sp3d extrusionH="1700"/>
      </dgm:spPr>
      <dgm:t>
        <a:bodyPr/>
        <a:lstStyle/>
        <a:p>
          <a:pPr rtl="0"/>
          <a:r>
            <a:rPr lang="en-US" sz="1800" b="1" dirty="0">
              <a:solidFill>
                <a:sysClr val="windowText" lastClr="000000">
                  <a:hueOff val="0"/>
                  <a:satOff val="0"/>
                  <a:lumOff val="0"/>
                  <a:alphaOff val="0"/>
                </a:sysClr>
              </a:solidFill>
              <a:latin typeface="Calibri"/>
              <a:ea typeface="+mn-ea"/>
              <a:cs typeface="+mn-cs"/>
            </a:rPr>
            <a:t>Identify the factors that are maintaining the unhealthy state or response</a:t>
          </a:r>
          <a:endParaRPr lang="ar-SA" sz="1800" b="1" dirty="0">
            <a:solidFill>
              <a:sysClr val="windowText" lastClr="000000">
                <a:hueOff val="0"/>
                <a:satOff val="0"/>
                <a:lumOff val="0"/>
                <a:alphaOff val="0"/>
              </a:sysClr>
            </a:solidFill>
            <a:latin typeface="Calibri"/>
            <a:ea typeface="+mn-ea"/>
            <a:cs typeface="Arial"/>
          </a:endParaRPr>
        </a:p>
      </dgm:t>
    </dgm:pt>
    <dgm:pt modelId="{5FA09656-F849-455F-8932-9DBDE088BD90}" type="parTrans" cxnId="{C5C833D0-0643-4117-9530-06F39F27041F}">
      <dgm:prSet/>
      <dgm:spPr/>
      <dgm:t>
        <a:bodyPr/>
        <a:lstStyle/>
        <a:p>
          <a:pPr rtl="1"/>
          <a:endParaRPr lang="ar-SA"/>
        </a:p>
      </dgm:t>
    </dgm:pt>
    <dgm:pt modelId="{D613F7B4-7692-405B-B959-9674E253C2FA}" type="sibTrans" cxnId="{C5C833D0-0643-4117-9530-06F39F27041F}">
      <dgm:prSet/>
      <dgm:spPr/>
      <dgm:t>
        <a:bodyPr/>
        <a:lstStyle/>
        <a:p>
          <a:pPr rtl="1"/>
          <a:endParaRPr lang="ar-SA"/>
        </a:p>
      </dgm:t>
    </dgm:pt>
    <dgm:pt modelId="{201B146B-12FD-488D-8D4C-6D943FAFA266}">
      <dgm:prSet phldrT="[نص]">
        <dgm:style>
          <a:lnRef idx="2">
            <a:schemeClr val="accent2"/>
          </a:lnRef>
          <a:fillRef idx="1">
            <a:schemeClr val="lt1"/>
          </a:fillRef>
          <a:effectRef idx="0">
            <a:schemeClr val="accent2"/>
          </a:effectRef>
          <a:fontRef idx="minor">
            <a:schemeClr val="dk1"/>
          </a:fontRef>
        </dgm:style>
      </dgm:prSet>
      <dgm:spPr>
        <a:xfrm>
          <a:off x="2573" y="2892991"/>
          <a:ext cx="1895755" cy="1244361"/>
        </a:xfrm>
        <a:prstGeom prst="roundRect">
          <a:avLst/>
        </a:prstGeom>
        <a:solidFill>
          <a:sysClr val="window" lastClr="FFFFFF"/>
        </a:solidFill>
        <a:ln w="25400" cap="flat" cmpd="sng" algn="ctr">
          <a:solidFill>
            <a:srgbClr val="C0504D"/>
          </a:solidFill>
          <a:prstDash val="solid"/>
        </a:ln>
        <a:effectLst/>
        <a:scene3d>
          <a:camera prst="orthographicFront"/>
          <a:lightRig rig="chilly" dir="t"/>
        </a:scene3d>
        <a:sp3d/>
      </dgm:spPr>
      <dgm:t>
        <a:bodyPr/>
        <a:lstStyle/>
        <a:p>
          <a:pPr rtl="1"/>
          <a:r>
            <a:rPr lang="en-US" b="1">
              <a:solidFill>
                <a:sysClr val="windowText" lastClr="000000"/>
              </a:solidFill>
              <a:latin typeface="Calibri"/>
              <a:ea typeface="+mn-ea"/>
              <a:cs typeface="+mn-cs"/>
            </a:rPr>
            <a:t>Defining characteristics</a:t>
          </a:r>
          <a:endParaRPr lang="ar-SA" b="1">
            <a:solidFill>
              <a:sysClr val="windowText" lastClr="000000"/>
            </a:solidFill>
            <a:latin typeface="Calibri"/>
            <a:ea typeface="+mn-ea"/>
            <a:cs typeface="Arial"/>
          </a:endParaRPr>
        </a:p>
      </dgm:t>
    </dgm:pt>
    <dgm:pt modelId="{5F199DBA-CDEA-4361-871C-7A591B1652DF}" type="parTrans" cxnId="{70544C38-A24D-4BEE-AA9D-6CF148B6DA99}">
      <dgm:prSet/>
      <dgm:spPr/>
      <dgm:t>
        <a:bodyPr/>
        <a:lstStyle/>
        <a:p>
          <a:pPr rtl="1"/>
          <a:endParaRPr lang="ar-SA"/>
        </a:p>
      </dgm:t>
    </dgm:pt>
    <dgm:pt modelId="{1FFBA104-E25E-4AEE-9B28-E72ECD860BDF}" type="sibTrans" cxnId="{70544C38-A24D-4BEE-AA9D-6CF148B6DA99}">
      <dgm:prSet/>
      <dgm:spPr/>
      <dgm:t>
        <a:bodyPr/>
        <a:lstStyle/>
        <a:p>
          <a:pPr rtl="1"/>
          <a:endParaRPr lang="ar-SA"/>
        </a:p>
      </dgm:t>
    </dgm:pt>
    <dgm:pt modelId="{A7DC9D5E-ED84-45F0-85CF-90F3965AC9B4}">
      <dgm:prSet phldrT="[نص]" custT="1">
        <dgm:style>
          <a:lnRef idx="2">
            <a:schemeClr val="accent2"/>
          </a:lnRef>
          <a:fillRef idx="1">
            <a:schemeClr val="lt1"/>
          </a:fillRef>
          <a:effectRef idx="0">
            <a:schemeClr val="accent2"/>
          </a:effectRef>
          <a:fontRef idx="minor">
            <a:schemeClr val="dk1"/>
          </a:fontRef>
        </dgm:style>
      </dgm:prSet>
      <dgm:spPr>
        <a:xfrm rot="5400000">
          <a:off x="2915641" y="1816557"/>
          <a:ext cx="1335607" cy="3370231"/>
        </a:xfrm>
        <a:prstGeom prst="round2SameRect">
          <a:avLst/>
        </a:prstGeom>
        <a:solidFill>
          <a:sysClr val="window" lastClr="FFFFFF"/>
        </a:solidFill>
        <a:ln w="25400" cap="flat" cmpd="sng" algn="ctr">
          <a:solidFill>
            <a:srgbClr val="C0504D"/>
          </a:solidFill>
          <a:prstDash val="solid"/>
        </a:ln>
        <a:effectLst/>
        <a:scene3d>
          <a:camera prst="orthographicFront"/>
          <a:lightRig rig="chilly" dir="t"/>
        </a:scene3d>
        <a:sp3d extrusionH="1700"/>
      </dgm:spPr>
      <dgm:t>
        <a:bodyPr/>
        <a:lstStyle/>
        <a:p>
          <a:pPr rtl="0"/>
          <a:r>
            <a:rPr lang="en-US" sz="1800" b="1" dirty="0">
              <a:solidFill>
                <a:sysClr val="windowText" lastClr="000000">
                  <a:hueOff val="0"/>
                  <a:satOff val="0"/>
                  <a:lumOff val="0"/>
                  <a:alphaOff val="0"/>
                </a:sysClr>
              </a:solidFill>
              <a:latin typeface="Calibri"/>
              <a:ea typeface="+mn-ea"/>
              <a:cs typeface="+mn-cs"/>
            </a:rPr>
            <a:t>Identify the subjective and objective data</a:t>
          </a:r>
          <a:endParaRPr lang="ar-SA" sz="1800" b="1" dirty="0">
            <a:solidFill>
              <a:sysClr val="windowText" lastClr="000000">
                <a:hueOff val="0"/>
                <a:satOff val="0"/>
                <a:lumOff val="0"/>
                <a:alphaOff val="0"/>
              </a:sysClr>
            </a:solidFill>
            <a:latin typeface="Calibri"/>
            <a:ea typeface="+mn-ea"/>
            <a:cs typeface="Arial"/>
          </a:endParaRPr>
        </a:p>
      </dgm:t>
    </dgm:pt>
    <dgm:pt modelId="{32CCDD9D-16B3-416E-B5FC-CC6B20B11229}" type="parTrans" cxnId="{74340909-F637-46D2-B1B5-6916C265B506}">
      <dgm:prSet/>
      <dgm:spPr/>
      <dgm:t>
        <a:bodyPr/>
        <a:lstStyle/>
        <a:p>
          <a:pPr rtl="1"/>
          <a:endParaRPr lang="ar-SA"/>
        </a:p>
      </dgm:t>
    </dgm:pt>
    <dgm:pt modelId="{02461FF0-E6DB-4896-98E9-354FC48298BE}" type="sibTrans" cxnId="{74340909-F637-46D2-B1B5-6916C265B506}">
      <dgm:prSet/>
      <dgm:spPr/>
      <dgm:t>
        <a:bodyPr/>
        <a:lstStyle/>
        <a:p>
          <a:pPr rtl="1"/>
          <a:endParaRPr lang="ar-SA"/>
        </a:p>
      </dgm:t>
    </dgm:pt>
    <dgm:pt modelId="{262F2325-412A-453B-8071-7C87BC001E47}" type="pres">
      <dgm:prSet presAssocID="{19EC6EDD-C549-4E4E-ACF4-6E503C796040}" presName="Name0" presStyleCnt="0">
        <dgm:presLayoutVars>
          <dgm:dir/>
          <dgm:animLvl val="lvl"/>
          <dgm:resizeHandles val="exact"/>
        </dgm:presLayoutVars>
      </dgm:prSet>
      <dgm:spPr/>
      <dgm:t>
        <a:bodyPr/>
        <a:lstStyle/>
        <a:p>
          <a:pPr rtl="1"/>
          <a:endParaRPr lang="ar-SA"/>
        </a:p>
      </dgm:t>
    </dgm:pt>
    <dgm:pt modelId="{401F78A7-CEB3-4682-A7F5-C3D878D8D845}" type="pres">
      <dgm:prSet presAssocID="{1DA532EF-9AF0-4FB8-9115-C4979D6B53E3}" presName="linNode" presStyleCnt="0"/>
      <dgm:spPr/>
    </dgm:pt>
    <dgm:pt modelId="{9434ADCA-9DF1-4314-9E77-43B8DCE285C2}" type="pres">
      <dgm:prSet presAssocID="{1DA532EF-9AF0-4FB8-9115-C4979D6B53E3}" presName="parentText" presStyleLbl="node1" presStyleIdx="0" presStyleCnt="3">
        <dgm:presLayoutVars>
          <dgm:chMax val="1"/>
          <dgm:bulletEnabled val="1"/>
        </dgm:presLayoutVars>
      </dgm:prSet>
      <dgm:spPr/>
      <dgm:t>
        <a:bodyPr/>
        <a:lstStyle/>
        <a:p>
          <a:pPr rtl="1"/>
          <a:endParaRPr lang="ar-SA"/>
        </a:p>
      </dgm:t>
    </dgm:pt>
    <dgm:pt modelId="{5F10D3A8-49B8-4024-B269-36D1489D1EB3}" type="pres">
      <dgm:prSet presAssocID="{1DA532EF-9AF0-4FB8-9115-C4979D6B53E3}" presName="descendantText" presStyleLbl="alignAccFollowNode1" presStyleIdx="0" presStyleCnt="3" custScaleY="127169">
        <dgm:presLayoutVars>
          <dgm:bulletEnabled val="1"/>
        </dgm:presLayoutVars>
      </dgm:prSet>
      <dgm:spPr/>
      <dgm:t>
        <a:bodyPr/>
        <a:lstStyle/>
        <a:p>
          <a:pPr rtl="1"/>
          <a:endParaRPr lang="ar-SA"/>
        </a:p>
      </dgm:t>
    </dgm:pt>
    <dgm:pt modelId="{6529DD2E-82DC-46FC-9923-3F4B9568AEF9}" type="pres">
      <dgm:prSet presAssocID="{7589B468-3285-4996-B0E1-BFB4B3D980F2}" presName="sp" presStyleCnt="0"/>
      <dgm:spPr/>
    </dgm:pt>
    <dgm:pt modelId="{4626D11F-2EFD-458A-A512-A77A789C0228}" type="pres">
      <dgm:prSet presAssocID="{E1119BE1-F028-442C-AFB7-4B5B6ABEADF4}" presName="linNode" presStyleCnt="0"/>
      <dgm:spPr/>
    </dgm:pt>
    <dgm:pt modelId="{B238B399-6E64-40B3-B224-E7D6FC7CBE32}" type="pres">
      <dgm:prSet presAssocID="{E1119BE1-F028-442C-AFB7-4B5B6ABEADF4}" presName="parentText" presStyleLbl="node1" presStyleIdx="1" presStyleCnt="3">
        <dgm:presLayoutVars>
          <dgm:chMax val="1"/>
          <dgm:bulletEnabled val="1"/>
        </dgm:presLayoutVars>
      </dgm:prSet>
      <dgm:spPr/>
      <dgm:t>
        <a:bodyPr/>
        <a:lstStyle/>
        <a:p>
          <a:pPr rtl="1"/>
          <a:endParaRPr lang="ar-SA"/>
        </a:p>
      </dgm:t>
    </dgm:pt>
    <dgm:pt modelId="{75ECB6FD-B295-4C8B-ACF5-329946DA982D}" type="pres">
      <dgm:prSet presAssocID="{E1119BE1-F028-442C-AFB7-4B5B6ABEADF4}" presName="descendantText" presStyleLbl="alignAccFollowNode1" presStyleIdx="1" presStyleCnt="3" custScaleY="146190">
        <dgm:presLayoutVars>
          <dgm:bulletEnabled val="1"/>
        </dgm:presLayoutVars>
      </dgm:prSet>
      <dgm:spPr/>
      <dgm:t>
        <a:bodyPr/>
        <a:lstStyle/>
        <a:p>
          <a:pPr rtl="1"/>
          <a:endParaRPr lang="ar-SA"/>
        </a:p>
      </dgm:t>
    </dgm:pt>
    <dgm:pt modelId="{E50AE0CB-798F-4F19-8AFE-C02FA337E350}" type="pres">
      <dgm:prSet presAssocID="{CE78552B-CC57-436C-91D0-9B45A31869E3}" presName="sp" presStyleCnt="0"/>
      <dgm:spPr/>
    </dgm:pt>
    <dgm:pt modelId="{367354CC-E8AA-4506-ADE3-E6CD282F0C50}" type="pres">
      <dgm:prSet presAssocID="{201B146B-12FD-488D-8D4C-6D943FAFA266}" presName="linNode" presStyleCnt="0"/>
      <dgm:spPr/>
    </dgm:pt>
    <dgm:pt modelId="{984514BD-B694-4690-96C0-EB9256FB4E1D}" type="pres">
      <dgm:prSet presAssocID="{201B146B-12FD-488D-8D4C-6D943FAFA266}" presName="parentText" presStyleLbl="node1" presStyleIdx="2" presStyleCnt="3">
        <dgm:presLayoutVars>
          <dgm:chMax val="1"/>
          <dgm:bulletEnabled val="1"/>
        </dgm:presLayoutVars>
      </dgm:prSet>
      <dgm:spPr/>
      <dgm:t>
        <a:bodyPr/>
        <a:lstStyle/>
        <a:p>
          <a:pPr rtl="1"/>
          <a:endParaRPr lang="ar-SA"/>
        </a:p>
      </dgm:t>
    </dgm:pt>
    <dgm:pt modelId="{86F4041B-E04E-4838-A632-A0BAE97ECB6B}" type="pres">
      <dgm:prSet presAssocID="{201B146B-12FD-488D-8D4C-6D943FAFA266}" presName="descendantText" presStyleLbl="alignAccFollowNode1" presStyleIdx="2" presStyleCnt="3" custScaleY="134166" custLinFactNeighborX="0" custLinFactNeighborY="-1356">
        <dgm:presLayoutVars>
          <dgm:bulletEnabled val="1"/>
        </dgm:presLayoutVars>
      </dgm:prSet>
      <dgm:spPr/>
      <dgm:t>
        <a:bodyPr/>
        <a:lstStyle/>
        <a:p>
          <a:pPr rtl="1"/>
          <a:endParaRPr lang="ar-SA"/>
        </a:p>
      </dgm:t>
    </dgm:pt>
  </dgm:ptLst>
  <dgm:cxnLst>
    <dgm:cxn modelId="{70544C38-A24D-4BEE-AA9D-6CF148B6DA99}" srcId="{19EC6EDD-C549-4E4E-ACF4-6E503C796040}" destId="{201B146B-12FD-488D-8D4C-6D943FAFA266}" srcOrd="2" destOrd="0" parTransId="{5F199DBA-CDEA-4361-871C-7A591B1652DF}" sibTransId="{1FFBA104-E25E-4AEE-9B28-E72ECD860BDF}"/>
    <dgm:cxn modelId="{FA2A697F-A641-4071-92F3-27C92BE1B5AC}" type="presOf" srcId="{1DA532EF-9AF0-4FB8-9115-C4979D6B53E3}" destId="{9434ADCA-9DF1-4314-9E77-43B8DCE285C2}" srcOrd="0" destOrd="0" presId="urn:microsoft.com/office/officeart/2005/8/layout/vList5"/>
    <dgm:cxn modelId="{EE5F7D95-0527-49E3-82A1-B4EA148911E8}" srcId="{19EC6EDD-C549-4E4E-ACF4-6E503C796040}" destId="{E1119BE1-F028-442C-AFB7-4B5B6ABEADF4}" srcOrd="1" destOrd="0" parTransId="{7371959E-0CD4-4C5B-8224-1EA478CD03EE}" sibTransId="{CE78552B-CC57-436C-91D0-9B45A31869E3}"/>
    <dgm:cxn modelId="{C5C833D0-0643-4117-9530-06F39F27041F}" srcId="{E1119BE1-F028-442C-AFB7-4B5B6ABEADF4}" destId="{C6EDE23D-0414-46B3-AEB8-BE334F82807B}" srcOrd="0" destOrd="0" parTransId="{5FA09656-F849-455F-8932-9DBDE088BD90}" sibTransId="{D613F7B4-7692-405B-B959-9674E253C2FA}"/>
    <dgm:cxn modelId="{3A6F57DD-295D-4680-A0F7-0295AF4507E9}" type="presOf" srcId="{19EC6EDD-C549-4E4E-ACF4-6E503C796040}" destId="{262F2325-412A-453B-8071-7C87BC001E47}" srcOrd="0" destOrd="0" presId="urn:microsoft.com/office/officeart/2005/8/layout/vList5"/>
    <dgm:cxn modelId="{D270BA74-3C24-4271-89FC-046E7DA09CF2}" srcId="{19EC6EDD-C549-4E4E-ACF4-6E503C796040}" destId="{1DA532EF-9AF0-4FB8-9115-C4979D6B53E3}" srcOrd="0" destOrd="0" parTransId="{C257B311-878A-42F5-9624-9B1ACB64E27B}" sibTransId="{7589B468-3285-4996-B0E1-BFB4B3D980F2}"/>
    <dgm:cxn modelId="{043B1E79-C2D2-4FDA-B30E-8D55CD0DB617}" type="presOf" srcId="{C6EDE23D-0414-46B3-AEB8-BE334F82807B}" destId="{75ECB6FD-B295-4C8B-ACF5-329946DA982D}" srcOrd="0" destOrd="0" presId="urn:microsoft.com/office/officeart/2005/8/layout/vList5"/>
    <dgm:cxn modelId="{E3D962CA-A60D-4A67-9E63-BA00CDC15ABD}" srcId="{1DA532EF-9AF0-4FB8-9115-C4979D6B53E3}" destId="{4F887B70-DD9B-4C46-93B9-4984BC1BFBF7}" srcOrd="0" destOrd="0" parTransId="{490B9072-4C99-4B60-871E-1E59BAA40CE6}" sibTransId="{5BD7209C-8E1A-448B-9894-CD8F1914663E}"/>
    <dgm:cxn modelId="{74340909-F637-46D2-B1B5-6916C265B506}" srcId="{201B146B-12FD-488D-8D4C-6D943FAFA266}" destId="{A7DC9D5E-ED84-45F0-85CF-90F3965AC9B4}" srcOrd="0" destOrd="0" parTransId="{32CCDD9D-16B3-416E-B5FC-CC6B20B11229}" sibTransId="{02461FF0-E6DB-4896-98E9-354FC48298BE}"/>
    <dgm:cxn modelId="{AC84AFEA-8046-4D1C-9606-1F2EE1D69830}" type="presOf" srcId="{E1119BE1-F028-442C-AFB7-4B5B6ABEADF4}" destId="{B238B399-6E64-40B3-B224-E7D6FC7CBE32}" srcOrd="0" destOrd="0" presId="urn:microsoft.com/office/officeart/2005/8/layout/vList5"/>
    <dgm:cxn modelId="{F297EBE9-85AC-4025-B9D5-15356A906881}" type="presOf" srcId="{4F887B70-DD9B-4C46-93B9-4984BC1BFBF7}" destId="{5F10D3A8-49B8-4024-B269-36D1489D1EB3}" srcOrd="0" destOrd="0" presId="urn:microsoft.com/office/officeart/2005/8/layout/vList5"/>
    <dgm:cxn modelId="{0E09E93B-1E33-457E-BA0A-33C804DC8B10}" type="presOf" srcId="{A7DC9D5E-ED84-45F0-85CF-90F3965AC9B4}" destId="{86F4041B-E04E-4838-A632-A0BAE97ECB6B}" srcOrd="0" destOrd="0" presId="urn:microsoft.com/office/officeart/2005/8/layout/vList5"/>
    <dgm:cxn modelId="{58D11725-C661-4300-A24A-F38BC4B40D48}" type="presOf" srcId="{201B146B-12FD-488D-8D4C-6D943FAFA266}" destId="{984514BD-B694-4690-96C0-EB9256FB4E1D}" srcOrd="0" destOrd="0" presId="urn:microsoft.com/office/officeart/2005/8/layout/vList5"/>
    <dgm:cxn modelId="{DDCC18BA-A84A-46E6-B235-6528AFBA4B25}" type="presParOf" srcId="{262F2325-412A-453B-8071-7C87BC001E47}" destId="{401F78A7-CEB3-4682-A7F5-C3D878D8D845}" srcOrd="0" destOrd="0" presId="urn:microsoft.com/office/officeart/2005/8/layout/vList5"/>
    <dgm:cxn modelId="{77F40FE2-9CB8-4C56-8463-F6E21D6EF9DE}" type="presParOf" srcId="{401F78A7-CEB3-4682-A7F5-C3D878D8D845}" destId="{9434ADCA-9DF1-4314-9E77-43B8DCE285C2}" srcOrd="0" destOrd="0" presId="urn:microsoft.com/office/officeart/2005/8/layout/vList5"/>
    <dgm:cxn modelId="{515BA3EC-3F13-4B22-AB88-AFE1C0A9AB6B}" type="presParOf" srcId="{401F78A7-CEB3-4682-A7F5-C3D878D8D845}" destId="{5F10D3A8-49B8-4024-B269-36D1489D1EB3}" srcOrd="1" destOrd="0" presId="urn:microsoft.com/office/officeart/2005/8/layout/vList5"/>
    <dgm:cxn modelId="{759D69F8-8862-424A-A6D8-828D5EE9CDCE}" type="presParOf" srcId="{262F2325-412A-453B-8071-7C87BC001E47}" destId="{6529DD2E-82DC-46FC-9923-3F4B9568AEF9}" srcOrd="1" destOrd="0" presId="urn:microsoft.com/office/officeart/2005/8/layout/vList5"/>
    <dgm:cxn modelId="{2B361689-0CCE-43BD-8019-B1309B674265}" type="presParOf" srcId="{262F2325-412A-453B-8071-7C87BC001E47}" destId="{4626D11F-2EFD-458A-A512-A77A789C0228}" srcOrd="2" destOrd="0" presId="urn:microsoft.com/office/officeart/2005/8/layout/vList5"/>
    <dgm:cxn modelId="{CDD787AA-A9FC-485F-B3AC-58767E116456}" type="presParOf" srcId="{4626D11F-2EFD-458A-A512-A77A789C0228}" destId="{B238B399-6E64-40B3-B224-E7D6FC7CBE32}" srcOrd="0" destOrd="0" presId="urn:microsoft.com/office/officeart/2005/8/layout/vList5"/>
    <dgm:cxn modelId="{FBED517C-0B1E-4746-B33A-B26D6A31CADF}" type="presParOf" srcId="{4626D11F-2EFD-458A-A512-A77A789C0228}" destId="{75ECB6FD-B295-4C8B-ACF5-329946DA982D}" srcOrd="1" destOrd="0" presId="urn:microsoft.com/office/officeart/2005/8/layout/vList5"/>
    <dgm:cxn modelId="{5D733144-5CD7-4145-AB49-69F6784B3987}" type="presParOf" srcId="{262F2325-412A-453B-8071-7C87BC001E47}" destId="{E50AE0CB-798F-4F19-8AFE-C02FA337E350}" srcOrd="3" destOrd="0" presId="urn:microsoft.com/office/officeart/2005/8/layout/vList5"/>
    <dgm:cxn modelId="{7DC766CC-7F84-493D-8934-9E94DF4F1578}" type="presParOf" srcId="{262F2325-412A-453B-8071-7C87BC001E47}" destId="{367354CC-E8AA-4506-ADE3-E6CD282F0C50}" srcOrd="4" destOrd="0" presId="urn:microsoft.com/office/officeart/2005/8/layout/vList5"/>
    <dgm:cxn modelId="{E7CDB556-0221-40FE-A97F-6FB9B72E61DF}" type="presParOf" srcId="{367354CC-E8AA-4506-ADE3-E6CD282F0C50}" destId="{984514BD-B694-4690-96C0-EB9256FB4E1D}" srcOrd="0" destOrd="0" presId="urn:microsoft.com/office/officeart/2005/8/layout/vList5"/>
    <dgm:cxn modelId="{26465A55-64EA-4809-AF0E-9C6E85639AD6}" type="presParOf" srcId="{367354CC-E8AA-4506-ADE3-E6CD282F0C50}" destId="{86F4041B-E04E-4838-A632-A0BAE97ECB6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8C4DB7-CB05-4676-9B80-E1AEE9A72865}" type="doc">
      <dgm:prSet loTypeId="urn:microsoft.com/office/officeart/2005/8/layout/hList6" loCatId="list" qsTypeId="urn:microsoft.com/office/officeart/2005/8/quickstyle/simple1" qsCatId="simple" csTypeId="urn:microsoft.com/office/officeart/2005/8/colors/colorful2" csCatId="colorful" phldr="1"/>
      <dgm:spPr/>
      <dgm:t>
        <a:bodyPr/>
        <a:lstStyle/>
        <a:p>
          <a:pPr rtl="1"/>
          <a:endParaRPr lang="ar-SA"/>
        </a:p>
      </dgm:t>
    </dgm:pt>
    <dgm:pt modelId="{9107A447-B51C-407E-8AD6-96A6D64B792B}">
      <dgm:prSet phldrT="[نص]" custT="1"/>
      <dgm:spPr>
        <a:xfrm rot="16200000">
          <a:off x="644838" y="-642195"/>
          <a:ext cx="1258570" cy="2542960"/>
        </a:xfrm>
        <a:prstGeom prst="flowChartManualOperation">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1"/>
          <a:r>
            <a:rPr lang="en-US" sz="2800" b="1" dirty="0">
              <a:solidFill>
                <a:sysClr val="window" lastClr="FFFFFF"/>
              </a:solidFill>
              <a:latin typeface="Calibri"/>
              <a:ea typeface="+mn-ea"/>
              <a:cs typeface="+mn-cs"/>
            </a:rPr>
            <a:t>Problem</a:t>
          </a:r>
        </a:p>
        <a:p>
          <a:pPr rtl="1"/>
          <a:r>
            <a:rPr lang="en-US" sz="2800" b="1" dirty="0">
              <a:solidFill>
                <a:sysClr val="window" lastClr="FFFFFF"/>
              </a:solidFill>
              <a:latin typeface="Calibri"/>
              <a:ea typeface="+mn-ea"/>
              <a:cs typeface="+mn-cs"/>
            </a:rPr>
            <a:t>Pain</a:t>
          </a:r>
          <a:endParaRPr lang="ar-SA" sz="1500" b="1" dirty="0">
            <a:solidFill>
              <a:sysClr val="window" lastClr="FFFFFF"/>
            </a:solidFill>
            <a:latin typeface="Calibri"/>
            <a:ea typeface="+mn-ea"/>
            <a:cs typeface="Arial"/>
          </a:endParaRPr>
        </a:p>
      </dgm:t>
    </dgm:pt>
    <dgm:pt modelId="{FDE2B459-F9A5-4135-A35B-F69969CC15E0}" type="parTrans" cxnId="{1FB7181D-AD71-4264-8ABA-523D64E8C80C}">
      <dgm:prSet/>
      <dgm:spPr/>
      <dgm:t>
        <a:bodyPr/>
        <a:lstStyle/>
        <a:p>
          <a:pPr rtl="1"/>
          <a:endParaRPr lang="ar-SA"/>
        </a:p>
      </dgm:t>
    </dgm:pt>
    <dgm:pt modelId="{57183894-4E9B-4FE8-AADE-6DC5F3516B4F}" type="sibTrans" cxnId="{1FB7181D-AD71-4264-8ABA-523D64E8C80C}">
      <dgm:prSet/>
      <dgm:spPr/>
      <dgm:t>
        <a:bodyPr/>
        <a:lstStyle/>
        <a:p>
          <a:pPr rtl="1"/>
          <a:endParaRPr lang="ar-SA"/>
        </a:p>
      </dgm:t>
    </dgm:pt>
    <dgm:pt modelId="{64B11D5B-9415-4CC5-AC6E-E5CAF32FA006}">
      <dgm:prSet phldrT="[نص]" custT="1"/>
      <dgm:spPr>
        <a:xfrm rot="16200000">
          <a:off x="3378521" y="-642195"/>
          <a:ext cx="1258570" cy="2542960"/>
        </a:xfrm>
        <a:prstGeom prst="flowChartManualOperation">
          <a:avLst/>
        </a:prstGeom>
        <a:solidFill>
          <a:srgbClr val="C0504D">
            <a:hueOff val="4681519"/>
            <a:satOff val="-5839"/>
            <a:lumOff val="1373"/>
            <a:alphaOff val="0"/>
          </a:srgbClr>
        </a:solidFill>
        <a:ln w="25400" cap="flat" cmpd="sng" algn="ctr">
          <a:solidFill>
            <a:sysClr val="window" lastClr="FFFFFF">
              <a:hueOff val="0"/>
              <a:satOff val="0"/>
              <a:lumOff val="0"/>
              <a:alphaOff val="0"/>
            </a:sysClr>
          </a:solidFill>
          <a:prstDash val="solid"/>
        </a:ln>
        <a:effectLst/>
      </dgm:spPr>
      <dgm:t>
        <a:bodyPr/>
        <a:lstStyle/>
        <a:p>
          <a:pPr rtl="0"/>
          <a:r>
            <a:rPr lang="en-US" sz="2000" b="1" dirty="0">
              <a:solidFill>
                <a:sysClr val="window" lastClr="FFFFFF"/>
              </a:solidFill>
              <a:latin typeface="Calibri"/>
              <a:ea typeface="+mn-ea"/>
              <a:cs typeface="+mn-cs"/>
            </a:rPr>
            <a:t>Short-Term Plan</a:t>
          </a:r>
        </a:p>
        <a:p>
          <a:pPr rtl="1"/>
          <a:r>
            <a:rPr lang="en-US" sz="2000" b="1" dirty="0">
              <a:solidFill>
                <a:sysClr val="window" lastClr="FFFFFF"/>
              </a:solidFill>
              <a:latin typeface="Calibri"/>
              <a:ea typeface="+mn-ea"/>
              <a:cs typeface="+mn-cs"/>
            </a:rPr>
            <a:t>Within 8 hours, patient will report pain is absent or diminished</a:t>
          </a:r>
          <a:endParaRPr lang="ar-SA" sz="2000" b="1" dirty="0">
            <a:solidFill>
              <a:sysClr val="window" lastClr="FFFFFF"/>
            </a:solidFill>
            <a:latin typeface="Calibri"/>
            <a:ea typeface="+mn-ea"/>
            <a:cs typeface="Arial"/>
          </a:endParaRPr>
        </a:p>
      </dgm:t>
    </dgm:pt>
    <dgm:pt modelId="{5149483B-24F2-4FB0-BA72-7455AB202354}" type="sibTrans" cxnId="{F332F727-12E3-45FF-A349-75594D41163A}">
      <dgm:prSet/>
      <dgm:spPr/>
      <dgm:t>
        <a:bodyPr/>
        <a:lstStyle/>
        <a:p>
          <a:pPr rtl="1"/>
          <a:endParaRPr lang="ar-SA"/>
        </a:p>
      </dgm:t>
    </dgm:pt>
    <dgm:pt modelId="{9BA1FA28-D10B-4325-9FAD-8FA7A2DCF06D}" type="parTrans" cxnId="{F332F727-12E3-45FF-A349-75594D41163A}">
      <dgm:prSet/>
      <dgm:spPr/>
      <dgm:t>
        <a:bodyPr/>
        <a:lstStyle/>
        <a:p>
          <a:pPr rtl="1"/>
          <a:endParaRPr lang="ar-SA"/>
        </a:p>
      </dgm:t>
    </dgm:pt>
    <dgm:pt modelId="{B6168D70-D36C-4D3F-B325-F701472518BB}" type="pres">
      <dgm:prSet presAssocID="{178C4DB7-CB05-4676-9B80-E1AEE9A72865}" presName="Name0" presStyleCnt="0">
        <dgm:presLayoutVars>
          <dgm:dir/>
          <dgm:resizeHandles val="exact"/>
        </dgm:presLayoutVars>
      </dgm:prSet>
      <dgm:spPr/>
      <dgm:t>
        <a:bodyPr/>
        <a:lstStyle/>
        <a:p>
          <a:pPr rtl="1"/>
          <a:endParaRPr lang="ar-SA"/>
        </a:p>
      </dgm:t>
    </dgm:pt>
    <dgm:pt modelId="{DBDCD929-EB23-4EA1-814E-2DDD33E91683}" type="pres">
      <dgm:prSet presAssocID="{9107A447-B51C-407E-8AD6-96A6D64B792B}" presName="node" presStyleLbl="node1" presStyleIdx="0" presStyleCnt="2">
        <dgm:presLayoutVars>
          <dgm:bulletEnabled val="1"/>
        </dgm:presLayoutVars>
      </dgm:prSet>
      <dgm:spPr/>
      <dgm:t>
        <a:bodyPr/>
        <a:lstStyle/>
        <a:p>
          <a:pPr rtl="1"/>
          <a:endParaRPr lang="ar-SA"/>
        </a:p>
      </dgm:t>
    </dgm:pt>
    <dgm:pt modelId="{B873DB6C-1AEF-4F63-9CB8-318F84BF3119}" type="pres">
      <dgm:prSet presAssocID="{57183894-4E9B-4FE8-AADE-6DC5F3516B4F}" presName="sibTrans" presStyleCnt="0"/>
      <dgm:spPr/>
    </dgm:pt>
    <dgm:pt modelId="{182C492B-2BC2-4FB0-A09C-6113B7AEF021}" type="pres">
      <dgm:prSet presAssocID="{64B11D5B-9415-4CC5-AC6E-E5CAF32FA006}" presName="node" presStyleLbl="node1" presStyleIdx="1" presStyleCnt="2">
        <dgm:presLayoutVars>
          <dgm:bulletEnabled val="1"/>
        </dgm:presLayoutVars>
      </dgm:prSet>
      <dgm:spPr/>
      <dgm:t>
        <a:bodyPr/>
        <a:lstStyle/>
        <a:p>
          <a:pPr rtl="1"/>
          <a:endParaRPr lang="ar-SA"/>
        </a:p>
      </dgm:t>
    </dgm:pt>
  </dgm:ptLst>
  <dgm:cxnLst>
    <dgm:cxn modelId="{88A9C06E-5F40-43B4-9409-27F151923B28}" type="presOf" srcId="{9107A447-B51C-407E-8AD6-96A6D64B792B}" destId="{DBDCD929-EB23-4EA1-814E-2DDD33E91683}" srcOrd="0" destOrd="0" presId="urn:microsoft.com/office/officeart/2005/8/layout/hList6"/>
    <dgm:cxn modelId="{037B6B81-B345-4BEB-B4CF-0A83B7327B90}" type="presOf" srcId="{178C4DB7-CB05-4676-9B80-E1AEE9A72865}" destId="{B6168D70-D36C-4D3F-B325-F701472518BB}" srcOrd="0" destOrd="0" presId="urn:microsoft.com/office/officeart/2005/8/layout/hList6"/>
    <dgm:cxn modelId="{1FB7181D-AD71-4264-8ABA-523D64E8C80C}" srcId="{178C4DB7-CB05-4676-9B80-E1AEE9A72865}" destId="{9107A447-B51C-407E-8AD6-96A6D64B792B}" srcOrd="0" destOrd="0" parTransId="{FDE2B459-F9A5-4135-A35B-F69969CC15E0}" sibTransId="{57183894-4E9B-4FE8-AADE-6DC5F3516B4F}"/>
    <dgm:cxn modelId="{6F41D4F5-D9B1-4D2C-91AC-8E5B83F3347B}" type="presOf" srcId="{64B11D5B-9415-4CC5-AC6E-E5CAF32FA006}" destId="{182C492B-2BC2-4FB0-A09C-6113B7AEF021}" srcOrd="0" destOrd="0" presId="urn:microsoft.com/office/officeart/2005/8/layout/hList6"/>
    <dgm:cxn modelId="{F332F727-12E3-45FF-A349-75594D41163A}" srcId="{178C4DB7-CB05-4676-9B80-E1AEE9A72865}" destId="{64B11D5B-9415-4CC5-AC6E-E5CAF32FA006}" srcOrd="1" destOrd="0" parTransId="{9BA1FA28-D10B-4325-9FAD-8FA7A2DCF06D}" sibTransId="{5149483B-24F2-4FB0-BA72-7455AB202354}"/>
    <dgm:cxn modelId="{BAB152D1-A949-458F-8386-051BBDDD1B30}" type="presParOf" srcId="{B6168D70-D36C-4D3F-B325-F701472518BB}" destId="{DBDCD929-EB23-4EA1-814E-2DDD33E91683}" srcOrd="0" destOrd="0" presId="urn:microsoft.com/office/officeart/2005/8/layout/hList6"/>
    <dgm:cxn modelId="{D094213F-FA3D-42BF-8DAB-CF7D6FCF1261}" type="presParOf" srcId="{B6168D70-D36C-4D3F-B325-F701472518BB}" destId="{B873DB6C-1AEF-4F63-9CB8-318F84BF3119}" srcOrd="1" destOrd="0" presId="urn:microsoft.com/office/officeart/2005/8/layout/hList6"/>
    <dgm:cxn modelId="{611372A7-8B2B-40AA-B9E9-A173021DBD4C}" type="presParOf" srcId="{B6168D70-D36C-4D3F-B325-F701472518BB}" destId="{182C492B-2BC2-4FB0-A09C-6113B7AEF021}"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43B32D-A3BF-4989-A3F5-31E2DE6F7466}" type="doc">
      <dgm:prSet loTypeId="urn:microsoft.com/office/officeart/2005/8/layout/chevron2" loCatId="list" qsTypeId="urn:microsoft.com/office/officeart/2005/8/quickstyle/simple3" qsCatId="simple" csTypeId="urn:microsoft.com/office/officeart/2005/8/colors/accent0_2" csCatId="mainScheme" phldr="1"/>
      <dgm:spPr/>
      <dgm:t>
        <a:bodyPr/>
        <a:lstStyle/>
        <a:p>
          <a:pPr rtl="1"/>
          <a:endParaRPr lang="ar-SA"/>
        </a:p>
      </dgm:t>
    </dgm:pt>
    <dgm:pt modelId="{149BCE49-1BB2-41FA-9B5F-63BF3AE131F1}">
      <dgm:prSet phldrT="[نص]" custT="1"/>
      <dgm:spPr>
        <a:xfrm rot="5400000">
          <a:off x="-381682" y="384170"/>
          <a:ext cx="2544547" cy="1781183"/>
        </a:xfrm>
        <a:prstGeom prst="chevron">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1F497D">
              <a:shade val="80000"/>
              <a:hueOff val="0"/>
              <a:satOff val="0"/>
              <a:lumOff val="0"/>
              <a:alphaOff val="0"/>
            </a:srgbClr>
          </a:solidFill>
          <a:prstDash val="solid"/>
        </a:ln>
        <a:effectLst>
          <a:outerShdw blurRad="40000" dist="20000" dir="5400000" rotWithShape="0">
            <a:srgbClr val="000000">
              <a:alpha val="38000"/>
            </a:srgbClr>
          </a:outerShdw>
        </a:effectLst>
      </dgm:spPr>
      <dgm:t>
        <a:bodyPr/>
        <a:lstStyle/>
        <a:p>
          <a:pPr algn="l" rtl="0"/>
          <a:r>
            <a:rPr lang="en-US" sz="2000" b="1" dirty="0">
              <a:solidFill>
                <a:srgbClr val="1F497D">
                  <a:hueOff val="0"/>
                  <a:satOff val="0"/>
                  <a:lumOff val="0"/>
                  <a:alphaOff val="0"/>
                </a:srgbClr>
              </a:solidFill>
              <a:latin typeface="Calibri"/>
              <a:ea typeface="+mn-ea"/>
              <a:cs typeface="+mn-cs"/>
            </a:rPr>
            <a:t>Problem</a:t>
          </a:r>
        </a:p>
        <a:p>
          <a:pPr algn="l" rtl="0"/>
          <a:r>
            <a:rPr lang="en-US" sz="2000" b="1" dirty="0">
              <a:solidFill>
                <a:srgbClr val="1F497D">
                  <a:hueOff val="0"/>
                  <a:satOff val="0"/>
                  <a:lumOff val="0"/>
                  <a:alphaOff val="0"/>
                </a:srgbClr>
              </a:solidFill>
              <a:latin typeface="Calibri"/>
              <a:ea typeface="+mn-ea"/>
              <a:cs typeface="+mn-cs"/>
            </a:rPr>
            <a:t>Imbalance </a:t>
          </a:r>
          <a:r>
            <a:rPr lang="en-US" sz="2000" b="1" dirty="0" err="1">
              <a:solidFill>
                <a:srgbClr val="1F497D">
                  <a:hueOff val="0"/>
                  <a:satOff val="0"/>
                  <a:lumOff val="0"/>
                  <a:alphaOff val="0"/>
                </a:srgbClr>
              </a:solidFill>
              <a:latin typeface="Calibri"/>
              <a:ea typeface="+mn-ea"/>
              <a:cs typeface="+mn-cs"/>
            </a:rPr>
            <a:t>nutrition:More</a:t>
          </a:r>
          <a:r>
            <a:rPr lang="en-US" sz="2000" b="1" dirty="0">
              <a:solidFill>
                <a:srgbClr val="1F497D">
                  <a:hueOff val="0"/>
                  <a:satOff val="0"/>
                  <a:lumOff val="0"/>
                  <a:alphaOff val="0"/>
                </a:srgbClr>
              </a:solidFill>
              <a:latin typeface="Calibri"/>
              <a:ea typeface="+mn-ea"/>
              <a:cs typeface="+mn-cs"/>
            </a:rPr>
            <a:t> than body requirements</a:t>
          </a:r>
          <a:endParaRPr lang="ar-SA" sz="2000" b="1" dirty="0">
            <a:solidFill>
              <a:srgbClr val="1F497D">
                <a:hueOff val="0"/>
                <a:satOff val="0"/>
                <a:lumOff val="0"/>
                <a:alphaOff val="0"/>
              </a:srgbClr>
            </a:solidFill>
            <a:latin typeface="Calibri"/>
            <a:ea typeface="+mn-ea"/>
            <a:cs typeface="Times New Roman"/>
          </a:endParaRPr>
        </a:p>
      </dgm:t>
    </dgm:pt>
    <dgm:pt modelId="{3268B525-858E-4E70-A387-E831A5465ED9}" type="parTrans" cxnId="{2AD180E5-CAC1-411E-B9A5-72EAA27A4CD2}">
      <dgm:prSet/>
      <dgm:spPr/>
      <dgm:t>
        <a:bodyPr/>
        <a:lstStyle/>
        <a:p>
          <a:pPr algn="l" rtl="1"/>
          <a:endParaRPr lang="ar-SA"/>
        </a:p>
      </dgm:t>
    </dgm:pt>
    <dgm:pt modelId="{0F6D9856-C68F-4CF0-8119-4EA7910A19C7}" type="sibTrans" cxnId="{2AD180E5-CAC1-411E-B9A5-72EAA27A4CD2}">
      <dgm:prSet/>
      <dgm:spPr/>
      <dgm:t>
        <a:bodyPr/>
        <a:lstStyle/>
        <a:p>
          <a:pPr algn="l" rtl="1"/>
          <a:endParaRPr lang="ar-SA"/>
        </a:p>
      </dgm:t>
    </dgm:pt>
    <dgm:pt modelId="{0BE2B1F9-3D82-4A83-9876-85BAD82AC884}">
      <dgm:prSet phldrT="[نص]"/>
      <dgm:spPr>
        <a:xfrm rot="5400000">
          <a:off x="3096573" y="-1312901"/>
          <a:ext cx="1654825" cy="4285606"/>
        </a:xfrm>
        <a:prstGeom prst="round2SameRect">
          <a:avLst/>
        </a:prstGeom>
        <a:solidFill>
          <a:srgbClr val="1F497D">
            <a:alpha val="90000"/>
            <a:tint val="40000"/>
            <a:hueOff val="0"/>
            <a:satOff val="0"/>
            <a:lumOff val="0"/>
            <a:alphaOff val="0"/>
          </a:srgbClr>
        </a:solidFill>
        <a:ln w="9525" cap="flat" cmpd="sng" algn="ctr">
          <a:solidFill>
            <a:srgbClr val="1F497D">
              <a:hueOff val="0"/>
              <a:satOff val="0"/>
              <a:lumOff val="0"/>
              <a:alphaOff val="0"/>
            </a:srgbClr>
          </a:solidFill>
          <a:prstDash val="solid"/>
        </a:ln>
        <a:effectLst/>
      </dgm:spPr>
      <dgm:t>
        <a:bodyPr/>
        <a:lstStyle/>
        <a:p>
          <a:pPr algn="l" rtl="0"/>
          <a:r>
            <a:rPr lang="en-US" b="1" dirty="0">
              <a:solidFill>
                <a:srgbClr val="1F497D">
                  <a:hueOff val="0"/>
                  <a:satOff val="0"/>
                  <a:lumOff val="0"/>
                  <a:alphaOff val="0"/>
                </a:srgbClr>
              </a:solidFill>
              <a:latin typeface="Calibri"/>
              <a:ea typeface="+mn-ea"/>
              <a:cs typeface="+mn-cs"/>
            </a:rPr>
            <a:t>By 2/5/2021 patient will reach target weight</a:t>
          </a:r>
          <a:endParaRPr lang="ar-SA" b="1" dirty="0">
            <a:solidFill>
              <a:srgbClr val="1F497D">
                <a:hueOff val="0"/>
                <a:satOff val="0"/>
                <a:lumOff val="0"/>
                <a:alphaOff val="0"/>
              </a:srgbClr>
            </a:solidFill>
            <a:latin typeface="Calibri"/>
            <a:ea typeface="+mn-ea"/>
            <a:cs typeface="Times New Roman"/>
          </a:endParaRPr>
        </a:p>
      </dgm:t>
    </dgm:pt>
    <dgm:pt modelId="{4C34B84F-88D0-4131-8724-5BEE6AE97A1A}" type="sibTrans" cxnId="{927B4979-BD65-413A-829F-84142CB93760}">
      <dgm:prSet/>
      <dgm:spPr/>
      <dgm:t>
        <a:bodyPr/>
        <a:lstStyle/>
        <a:p>
          <a:pPr rtl="1"/>
          <a:endParaRPr lang="ar-SA"/>
        </a:p>
      </dgm:t>
    </dgm:pt>
    <dgm:pt modelId="{7812389E-0F32-4072-AD4D-11AC49D4CF28}" type="parTrans" cxnId="{927B4979-BD65-413A-829F-84142CB93760}">
      <dgm:prSet/>
      <dgm:spPr/>
      <dgm:t>
        <a:bodyPr/>
        <a:lstStyle/>
        <a:p>
          <a:pPr rtl="1"/>
          <a:endParaRPr lang="ar-SA"/>
        </a:p>
      </dgm:t>
    </dgm:pt>
    <dgm:pt modelId="{4ECE6C33-5DB6-4B06-9AA0-6BC0FB67B423}">
      <dgm:prSet phldrT="[نص]"/>
      <dgm:spPr>
        <a:xfrm rot="5400000">
          <a:off x="3096573" y="-1312901"/>
          <a:ext cx="1654825" cy="4285606"/>
        </a:xfrm>
        <a:prstGeom prst="round2SameRect">
          <a:avLst/>
        </a:prstGeom>
        <a:solidFill>
          <a:srgbClr val="1F497D">
            <a:alpha val="90000"/>
            <a:tint val="40000"/>
            <a:hueOff val="0"/>
            <a:satOff val="0"/>
            <a:lumOff val="0"/>
            <a:alphaOff val="0"/>
          </a:srgbClr>
        </a:solidFill>
        <a:ln w="9525" cap="flat" cmpd="sng" algn="ctr">
          <a:solidFill>
            <a:srgbClr val="1F497D">
              <a:hueOff val="0"/>
              <a:satOff val="0"/>
              <a:lumOff val="0"/>
              <a:alphaOff val="0"/>
            </a:srgbClr>
          </a:solidFill>
          <a:prstDash val="solid"/>
        </a:ln>
        <a:effectLst/>
      </dgm:spPr>
      <dgm:t>
        <a:bodyPr/>
        <a:lstStyle/>
        <a:p>
          <a:pPr algn="l" rtl="0"/>
          <a:r>
            <a:rPr lang="ar-IQ" b="1" dirty="0">
              <a:solidFill>
                <a:srgbClr val="1F497D">
                  <a:hueOff val="0"/>
                  <a:satOff val="0"/>
                  <a:lumOff val="0"/>
                  <a:alphaOff val="0"/>
                </a:srgbClr>
              </a:solidFill>
              <a:latin typeface="Calibri"/>
              <a:ea typeface="+mn-ea"/>
              <a:cs typeface="Times New Roman"/>
            </a:rPr>
            <a:t> </a:t>
          </a:r>
          <a:r>
            <a:rPr lang="en-US" b="1" dirty="0">
              <a:solidFill>
                <a:srgbClr val="1F497D">
                  <a:hueOff val="0"/>
                  <a:satOff val="0"/>
                  <a:lumOff val="0"/>
                  <a:alphaOff val="0"/>
                </a:srgbClr>
              </a:solidFill>
              <a:latin typeface="Calibri"/>
              <a:ea typeface="+mn-ea"/>
              <a:cs typeface="+mn-cs"/>
            </a:rPr>
            <a:t>Long-Term Plan</a:t>
          </a:r>
          <a:endParaRPr lang="ar-SA" b="1" dirty="0">
            <a:solidFill>
              <a:srgbClr val="1F497D">
                <a:hueOff val="0"/>
                <a:satOff val="0"/>
                <a:lumOff val="0"/>
                <a:alphaOff val="0"/>
              </a:srgbClr>
            </a:solidFill>
            <a:latin typeface="Calibri"/>
            <a:ea typeface="+mn-ea"/>
            <a:cs typeface="Times New Roman"/>
          </a:endParaRPr>
        </a:p>
      </dgm:t>
    </dgm:pt>
    <dgm:pt modelId="{9781D400-EA35-4B1A-BFFC-42FA6D76E964}" type="sibTrans" cxnId="{3118D2D9-603A-487F-BD05-D35C642029FC}">
      <dgm:prSet/>
      <dgm:spPr/>
      <dgm:t>
        <a:bodyPr/>
        <a:lstStyle/>
        <a:p>
          <a:pPr algn="l" rtl="1"/>
          <a:endParaRPr lang="ar-SA"/>
        </a:p>
      </dgm:t>
    </dgm:pt>
    <dgm:pt modelId="{11CBC0A1-6B05-4A50-A655-EE28F8EF3FB4}" type="parTrans" cxnId="{3118D2D9-603A-487F-BD05-D35C642029FC}">
      <dgm:prSet/>
      <dgm:spPr/>
      <dgm:t>
        <a:bodyPr/>
        <a:lstStyle/>
        <a:p>
          <a:pPr algn="l" rtl="1"/>
          <a:endParaRPr lang="ar-SA"/>
        </a:p>
      </dgm:t>
    </dgm:pt>
    <dgm:pt modelId="{D82E37E6-BECB-4E5F-A28F-EF03F1111E9A}" type="pres">
      <dgm:prSet presAssocID="{B643B32D-A3BF-4989-A3F5-31E2DE6F7466}" presName="linearFlow" presStyleCnt="0">
        <dgm:presLayoutVars>
          <dgm:dir/>
          <dgm:animLvl val="lvl"/>
          <dgm:resizeHandles val="exact"/>
        </dgm:presLayoutVars>
      </dgm:prSet>
      <dgm:spPr/>
      <dgm:t>
        <a:bodyPr/>
        <a:lstStyle/>
        <a:p>
          <a:pPr rtl="1"/>
          <a:endParaRPr lang="ar-SA"/>
        </a:p>
      </dgm:t>
    </dgm:pt>
    <dgm:pt modelId="{CF28FD35-C9DF-4EC4-A927-662AB3702992}" type="pres">
      <dgm:prSet presAssocID="{149BCE49-1BB2-41FA-9B5F-63BF3AE131F1}" presName="composite" presStyleCnt="0"/>
      <dgm:spPr/>
    </dgm:pt>
    <dgm:pt modelId="{9C5B0C80-F626-42BA-A0E2-CE6932020CC5}" type="pres">
      <dgm:prSet presAssocID="{149BCE49-1BB2-41FA-9B5F-63BF3AE131F1}" presName="parentText" presStyleLbl="alignNode1" presStyleIdx="0" presStyleCnt="1">
        <dgm:presLayoutVars>
          <dgm:chMax val="1"/>
          <dgm:bulletEnabled val="1"/>
        </dgm:presLayoutVars>
      </dgm:prSet>
      <dgm:spPr/>
      <dgm:t>
        <a:bodyPr/>
        <a:lstStyle/>
        <a:p>
          <a:pPr rtl="1"/>
          <a:endParaRPr lang="ar-SA"/>
        </a:p>
      </dgm:t>
    </dgm:pt>
    <dgm:pt modelId="{9F07FB5B-0DAF-4270-87D3-F93C576F91B3}" type="pres">
      <dgm:prSet presAssocID="{149BCE49-1BB2-41FA-9B5F-63BF3AE131F1}" presName="descendantText" presStyleLbl="alignAcc1" presStyleIdx="0" presStyleCnt="1" custLinFactNeighborX="941" custLinFactNeighborY="-4426">
        <dgm:presLayoutVars>
          <dgm:bulletEnabled val="1"/>
        </dgm:presLayoutVars>
      </dgm:prSet>
      <dgm:spPr/>
      <dgm:t>
        <a:bodyPr/>
        <a:lstStyle/>
        <a:p>
          <a:pPr rtl="1"/>
          <a:endParaRPr lang="ar-SA"/>
        </a:p>
      </dgm:t>
    </dgm:pt>
  </dgm:ptLst>
  <dgm:cxnLst>
    <dgm:cxn modelId="{927B4979-BD65-413A-829F-84142CB93760}" srcId="{149BCE49-1BB2-41FA-9B5F-63BF3AE131F1}" destId="{0BE2B1F9-3D82-4A83-9876-85BAD82AC884}" srcOrd="1" destOrd="0" parTransId="{7812389E-0F32-4072-AD4D-11AC49D4CF28}" sibTransId="{4C34B84F-88D0-4131-8724-5BEE6AE97A1A}"/>
    <dgm:cxn modelId="{8A2BFFE3-E46D-4FC3-99FA-2E5F1856D56B}" type="presOf" srcId="{0BE2B1F9-3D82-4A83-9876-85BAD82AC884}" destId="{9F07FB5B-0DAF-4270-87D3-F93C576F91B3}" srcOrd="0" destOrd="1" presId="urn:microsoft.com/office/officeart/2005/8/layout/chevron2"/>
    <dgm:cxn modelId="{3EAFB15D-C914-4020-B639-C00E234212C6}" type="presOf" srcId="{149BCE49-1BB2-41FA-9B5F-63BF3AE131F1}" destId="{9C5B0C80-F626-42BA-A0E2-CE6932020CC5}" srcOrd="0" destOrd="0" presId="urn:microsoft.com/office/officeart/2005/8/layout/chevron2"/>
    <dgm:cxn modelId="{2AD180E5-CAC1-411E-B9A5-72EAA27A4CD2}" srcId="{B643B32D-A3BF-4989-A3F5-31E2DE6F7466}" destId="{149BCE49-1BB2-41FA-9B5F-63BF3AE131F1}" srcOrd="0" destOrd="0" parTransId="{3268B525-858E-4E70-A387-E831A5465ED9}" sibTransId="{0F6D9856-C68F-4CF0-8119-4EA7910A19C7}"/>
    <dgm:cxn modelId="{FD7F6438-D85C-4CA7-B7E0-1EC83C63D2BA}" type="presOf" srcId="{4ECE6C33-5DB6-4B06-9AA0-6BC0FB67B423}" destId="{9F07FB5B-0DAF-4270-87D3-F93C576F91B3}" srcOrd="0" destOrd="0" presId="urn:microsoft.com/office/officeart/2005/8/layout/chevron2"/>
    <dgm:cxn modelId="{0E5739C5-4880-4A81-80CE-86A420599DB7}" type="presOf" srcId="{B643B32D-A3BF-4989-A3F5-31E2DE6F7466}" destId="{D82E37E6-BECB-4E5F-A28F-EF03F1111E9A}" srcOrd="0" destOrd="0" presId="urn:microsoft.com/office/officeart/2005/8/layout/chevron2"/>
    <dgm:cxn modelId="{3118D2D9-603A-487F-BD05-D35C642029FC}" srcId="{149BCE49-1BB2-41FA-9B5F-63BF3AE131F1}" destId="{4ECE6C33-5DB6-4B06-9AA0-6BC0FB67B423}" srcOrd="0" destOrd="0" parTransId="{11CBC0A1-6B05-4A50-A655-EE28F8EF3FB4}" sibTransId="{9781D400-EA35-4B1A-BFFC-42FA6D76E964}"/>
    <dgm:cxn modelId="{A9385A03-ED2E-4373-8BF5-76C9E696B29A}" type="presParOf" srcId="{D82E37E6-BECB-4E5F-A28F-EF03F1111E9A}" destId="{CF28FD35-C9DF-4EC4-A927-662AB3702992}" srcOrd="0" destOrd="0" presId="urn:microsoft.com/office/officeart/2005/8/layout/chevron2"/>
    <dgm:cxn modelId="{AEEEB303-934C-410E-8B5D-CCA03719E26E}" type="presParOf" srcId="{CF28FD35-C9DF-4EC4-A927-662AB3702992}" destId="{9C5B0C80-F626-42BA-A0E2-CE6932020CC5}" srcOrd="0" destOrd="0" presId="urn:microsoft.com/office/officeart/2005/8/layout/chevron2"/>
    <dgm:cxn modelId="{6EFA143C-FBD6-4F7A-ADF0-4B812AE6286A}" type="presParOf" srcId="{CF28FD35-C9DF-4EC4-A927-662AB3702992}" destId="{9F07FB5B-0DAF-4270-87D3-F93C576F91B3}"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01ED4-CE95-4960-AF19-C7F9E2958E6F}">
      <dsp:nvSpPr>
        <dsp:cNvPr id="0" name=""/>
        <dsp:cNvSpPr/>
      </dsp:nvSpPr>
      <dsp:spPr>
        <a:xfrm>
          <a:off x="3160986" y="1815219"/>
          <a:ext cx="2565841" cy="1306170"/>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en-US" sz="1600" b="1" kern="1200">
              <a:solidFill>
                <a:sysClr val="windowText" lastClr="000000">
                  <a:hueOff val="0"/>
                  <a:satOff val="0"/>
                  <a:lumOff val="0"/>
                  <a:alphaOff val="0"/>
                </a:sysClr>
              </a:solidFill>
              <a:latin typeface="Calibri"/>
              <a:ea typeface="+mn-ea"/>
              <a:cs typeface="+mn-cs"/>
            </a:rPr>
            <a:t>Caregiver</a:t>
          </a:r>
          <a:endParaRPr lang="ar-SA" sz="1400" b="1" kern="1200">
            <a:solidFill>
              <a:sysClr val="windowText" lastClr="000000">
                <a:hueOff val="0"/>
                <a:satOff val="0"/>
                <a:lumOff val="0"/>
                <a:alphaOff val="0"/>
              </a:sysClr>
            </a:solidFill>
            <a:latin typeface="Calibri"/>
            <a:ea typeface="+mn-ea"/>
            <a:cs typeface="Times New Roman"/>
          </a:endParaRPr>
        </a:p>
      </dsp:txBody>
      <dsp:txXfrm>
        <a:off x="3536745" y="2006503"/>
        <a:ext cx="1814323" cy="923602"/>
      </dsp:txXfrm>
    </dsp:sp>
    <dsp:sp modelId="{D08D816C-7972-4193-BDBE-9F838803323D}">
      <dsp:nvSpPr>
        <dsp:cNvPr id="0" name=""/>
        <dsp:cNvSpPr/>
      </dsp:nvSpPr>
      <dsp:spPr>
        <a:xfrm rot="16200000">
          <a:off x="4305260" y="1339421"/>
          <a:ext cx="277293" cy="444097"/>
        </a:xfrm>
        <a:prstGeom prst="rightArrow">
          <a:avLst>
            <a:gd name="adj1" fmla="val 60000"/>
            <a:gd name="adj2" fmla="val 50000"/>
          </a:avLst>
        </a:prstGeom>
        <a:solidFill>
          <a:srgbClr val="C0504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solidFill>
              <a:sysClr val="windowText" lastClr="000000">
                <a:hueOff val="0"/>
                <a:satOff val="0"/>
                <a:lumOff val="0"/>
                <a:alphaOff val="0"/>
              </a:sysClr>
            </a:solidFill>
            <a:latin typeface="Calibri"/>
            <a:ea typeface="+mn-ea"/>
            <a:cs typeface="Arial"/>
          </a:endParaRPr>
        </a:p>
      </dsp:txBody>
      <dsp:txXfrm>
        <a:off x="4346854" y="1469834"/>
        <a:ext cx="194105" cy="266459"/>
      </dsp:txXfrm>
    </dsp:sp>
    <dsp:sp modelId="{7D833DDA-4434-4AA1-93E9-AE4E77E68E98}">
      <dsp:nvSpPr>
        <dsp:cNvPr id="0" name=""/>
        <dsp:cNvSpPr/>
      </dsp:nvSpPr>
      <dsp:spPr>
        <a:xfrm>
          <a:off x="3390937" y="-14145"/>
          <a:ext cx="2105938" cy="1306170"/>
        </a:xfrm>
        <a:prstGeom prst="ellipse">
          <a:avLst/>
        </a:prstGeom>
        <a:solidFill>
          <a:sysClr val="window" lastClr="FFFFFF"/>
        </a:solidFill>
        <a:ln w="25400" cap="flat" cmpd="sng" algn="ctr">
          <a:solidFill>
            <a:sysClr val="windowText" lastClr="000000"/>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en-US" sz="1600" b="1" kern="1200">
              <a:solidFill>
                <a:sysClr val="windowText" lastClr="000000">
                  <a:hueOff val="0"/>
                  <a:satOff val="0"/>
                  <a:lumOff val="0"/>
                  <a:alphaOff val="0"/>
                </a:sysClr>
              </a:solidFill>
              <a:latin typeface="Calibri"/>
              <a:ea typeface="+mn-ea"/>
              <a:cs typeface="+mn-cs"/>
            </a:rPr>
            <a:t>Counselor</a:t>
          </a:r>
          <a:endParaRPr lang="ar-SA" sz="1000" b="1" kern="1200">
            <a:solidFill>
              <a:sysClr val="windowText" lastClr="000000">
                <a:hueOff val="0"/>
                <a:satOff val="0"/>
                <a:lumOff val="0"/>
                <a:alphaOff val="0"/>
              </a:sysClr>
            </a:solidFill>
            <a:latin typeface="Calibri"/>
            <a:ea typeface="+mn-ea"/>
            <a:cs typeface="Times New Roman"/>
          </a:endParaRPr>
        </a:p>
      </dsp:txBody>
      <dsp:txXfrm>
        <a:off x="3699344" y="177139"/>
        <a:ext cx="1489124" cy="923602"/>
      </dsp:txXfrm>
    </dsp:sp>
    <dsp:sp modelId="{254B9A7E-E3AE-4693-97F9-DCE92CD8B7D5}">
      <dsp:nvSpPr>
        <dsp:cNvPr id="0" name=""/>
        <dsp:cNvSpPr/>
      </dsp:nvSpPr>
      <dsp:spPr>
        <a:xfrm rot="9431316">
          <a:off x="5406291" y="1837312"/>
          <a:ext cx="19824" cy="444097"/>
        </a:xfrm>
        <a:prstGeom prst="rightArrow">
          <a:avLst>
            <a:gd name="adj1" fmla="val 60000"/>
            <a:gd name="adj2" fmla="val 50000"/>
          </a:avLst>
        </a:prstGeom>
        <a:solidFill>
          <a:srgbClr val="C0504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solidFill>
              <a:sysClr val="windowText" lastClr="000000">
                <a:hueOff val="0"/>
                <a:satOff val="0"/>
                <a:lumOff val="0"/>
                <a:alphaOff val="0"/>
              </a:sysClr>
            </a:solidFill>
            <a:latin typeface="Calibri"/>
            <a:ea typeface="+mn-ea"/>
            <a:cs typeface="Arial"/>
          </a:endParaRPr>
        </a:p>
      </dsp:txBody>
      <dsp:txXfrm rot="10800000">
        <a:off x="5412005" y="1924978"/>
        <a:ext cx="13877" cy="266459"/>
      </dsp:txXfrm>
    </dsp:sp>
    <dsp:sp modelId="{37B9F986-FADC-46B0-8605-86CEEE706621}">
      <dsp:nvSpPr>
        <dsp:cNvPr id="0" name=""/>
        <dsp:cNvSpPr/>
      </dsp:nvSpPr>
      <dsp:spPr>
        <a:xfrm>
          <a:off x="5221622" y="909121"/>
          <a:ext cx="2273781" cy="1507816"/>
        </a:xfrm>
        <a:prstGeom prst="ellipse">
          <a:avLst/>
        </a:prstGeom>
        <a:solidFill>
          <a:sysClr val="window" lastClr="FFFFFF"/>
        </a:solidFill>
        <a:ln w="25400" cap="flat" cmpd="sng" algn="ctr">
          <a:solidFill>
            <a:sysClr val="windowText" lastClr="000000"/>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en-US" sz="1600" b="1" kern="1200">
              <a:solidFill>
                <a:sysClr val="windowText" lastClr="000000">
                  <a:hueOff val="0"/>
                  <a:satOff val="0"/>
                  <a:lumOff val="0"/>
                  <a:alphaOff val="0"/>
                </a:sysClr>
              </a:solidFill>
              <a:latin typeface="Calibri"/>
              <a:ea typeface="+mn-ea"/>
              <a:cs typeface="+mn-cs"/>
            </a:rPr>
            <a:t>Teacher</a:t>
          </a:r>
          <a:r>
            <a:rPr lang="en-US" sz="1400" b="1" kern="1200">
              <a:solidFill>
                <a:sysClr val="windowText" lastClr="000000">
                  <a:hueOff val="0"/>
                  <a:satOff val="0"/>
                  <a:lumOff val="0"/>
                  <a:alphaOff val="0"/>
                </a:sysClr>
              </a:solidFill>
              <a:latin typeface="Calibri"/>
              <a:ea typeface="+mn-ea"/>
              <a:cs typeface="+mn-cs"/>
            </a:rPr>
            <a:t>/ </a:t>
          </a:r>
          <a:r>
            <a:rPr lang="en-US" sz="1600" b="1" kern="1200">
              <a:solidFill>
                <a:sysClr val="windowText" lastClr="000000">
                  <a:hueOff val="0"/>
                  <a:satOff val="0"/>
                  <a:lumOff val="0"/>
                  <a:alphaOff val="0"/>
                </a:sysClr>
              </a:solidFill>
              <a:latin typeface="Calibri"/>
              <a:ea typeface="+mn-ea"/>
              <a:cs typeface="+mn-cs"/>
            </a:rPr>
            <a:t>Educator                    </a:t>
          </a:r>
          <a:endParaRPr lang="ar-SA" sz="1400" b="1" kern="1200">
            <a:solidFill>
              <a:sysClr val="windowText" lastClr="000000">
                <a:hueOff val="0"/>
                <a:satOff val="0"/>
                <a:lumOff val="0"/>
                <a:alphaOff val="0"/>
              </a:sysClr>
            </a:solidFill>
            <a:latin typeface="Calibri"/>
            <a:ea typeface="+mn-ea"/>
            <a:cs typeface="Times New Roman"/>
          </a:endParaRPr>
        </a:p>
      </dsp:txBody>
      <dsp:txXfrm>
        <a:off x="5554610" y="1129936"/>
        <a:ext cx="1607805" cy="1066186"/>
      </dsp:txXfrm>
    </dsp:sp>
    <dsp:sp modelId="{CD3ACDF7-B78D-49F5-8BCB-CDA741B1CE81}">
      <dsp:nvSpPr>
        <dsp:cNvPr id="0" name=""/>
        <dsp:cNvSpPr/>
      </dsp:nvSpPr>
      <dsp:spPr>
        <a:xfrm rot="1576170">
          <a:off x="5398766" y="2743556"/>
          <a:ext cx="105402" cy="444097"/>
        </a:xfrm>
        <a:prstGeom prst="rightArrow">
          <a:avLst>
            <a:gd name="adj1" fmla="val 60000"/>
            <a:gd name="adj2" fmla="val 50000"/>
          </a:avLst>
        </a:prstGeom>
        <a:solidFill>
          <a:srgbClr val="C0504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solidFill>
              <a:sysClr val="windowText" lastClr="000000">
                <a:hueOff val="0"/>
                <a:satOff val="0"/>
                <a:lumOff val="0"/>
                <a:alphaOff val="0"/>
              </a:sysClr>
            </a:solidFill>
            <a:latin typeface="Calibri"/>
            <a:ea typeface="+mn-ea"/>
            <a:cs typeface="Arial"/>
          </a:endParaRPr>
        </a:p>
      </dsp:txBody>
      <dsp:txXfrm>
        <a:off x="5400399" y="2825377"/>
        <a:ext cx="73781" cy="266459"/>
      </dsp:txXfrm>
    </dsp:sp>
    <dsp:sp modelId="{554DF96F-26F0-4DB1-989F-38EE2903786C}">
      <dsp:nvSpPr>
        <dsp:cNvPr id="0" name=""/>
        <dsp:cNvSpPr/>
      </dsp:nvSpPr>
      <dsp:spPr>
        <a:xfrm>
          <a:off x="5393523" y="2660088"/>
          <a:ext cx="1933275" cy="1508038"/>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b="1" kern="1200">
              <a:solidFill>
                <a:sysClr val="windowText" lastClr="000000">
                  <a:hueOff val="0"/>
                  <a:satOff val="0"/>
                  <a:lumOff val="0"/>
                  <a:alphaOff val="0"/>
                </a:sysClr>
              </a:solidFill>
              <a:latin typeface="Calibri"/>
              <a:ea typeface="+mn-ea"/>
              <a:cs typeface="+mn-cs"/>
            </a:rPr>
            <a:t>Communicator</a:t>
          </a:r>
          <a:endParaRPr lang="ar-SA" sz="1000" b="1" kern="1200">
            <a:solidFill>
              <a:sysClr val="windowText" lastClr="000000">
                <a:hueOff val="0"/>
                <a:satOff val="0"/>
                <a:lumOff val="0"/>
                <a:alphaOff val="0"/>
              </a:sysClr>
            </a:solidFill>
            <a:latin typeface="Calibri"/>
            <a:ea typeface="+mn-ea"/>
            <a:cs typeface="Times New Roman"/>
          </a:endParaRPr>
        </a:p>
      </dsp:txBody>
      <dsp:txXfrm>
        <a:off x="5676645" y="2880935"/>
        <a:ext cx="1367031" cy="1066344"/>
      </dsp:txXfrm>
    </dsp:sp>
    <dsp:sp modelId="{5FFC8AF6-E5CD-407E-9DE8-A48F451CBD0A}">
      <dsp:nvSpPr>
        <dsp:cNvPr id="0" name=""/>
        <dsp:cNvSpPr/>
      </dsp:nvSpPr>
      <dsp:spPr>
        <a:xfrm rot="5400000">
          <a:off x="4314815" y="3135603"/>
          <a:ext cx="258183" cy="444097"/>
        </a:xfrm>
        <a:prstGeom prst="rightArrow">
          <a:avLst>
            <a:gd name="adj1" fmla="val 60000"/>
            <a:gd name="adj2" fmla="val 50000"/>
          </a:avLst>
        </a:prstGeom>
        <a:solidFill>
          <a:srgbClr val="C0504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solidFill>
              <a:sysClr val="windowText" lastClr="000000">
                <a:hueOff val="0"/>
                <a:satOff val="0"/>
                <a:lumOff val="0"/>
                <a:alphaOff val="0"/>
              </a:sysClr>
            </a:solidFill>
            <a:latin typeface="Calibri"/>
            <a:ea typeface="+mn-ea"/>
            <a:cs typeface="Arial"/>
          </a:endParaRPr>
        </a:p>
      </dsp:txBody>
      <dsp:txXfrm>
        <a:off x="4353543" y="3185695"/>
        <a:ext cx="180728" cy="266459"/>
      </dsp:txXfrm>
    </dsp:sp>
    <dsp:sp modelId="{EFC7F95F-57CC-4199-A251-6480224E7D4E}">
      <dsp:nvSpPr>
        <dsp:cNvPr id="0" name=""/>
        <dsp:cNvSpPr/>
      </dsp:nvSpPr>
      <dsp:spPr>
        <a:xfrm>
          <a:off x="3533055" y="3608528"/>
          <a:ext cx="1821702" cy="1378284"/>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b="1" kern="1200">
              <a:solidFill>
                <a:sysClr val="windowText" lastClr="000000">
                  <a:hueOff val="0"/>
                  <a:satOff val="0"/>
                  <a:lumOff val="0"/>
                  <a:alphaOff val="0"/>
                </a:sysClr>
              </a:solidFill>
              <a:latin typeface="Calibri"/>
              <a:ea typeface="+mn-ea"/>
              <a:cs typeface="+mn-cs"/>
            </a:rPr>
            <a:t>Advocate</a:t>
          </a:r>
          <a:endParaRPr lang="ar-SA" sz="2400" b="1" kern="1200">
            <a:solidFill>
              <a:sysClr val="windowText" lastClr="000000">
                <a:hueOff val="0"/>
                <a:satOff val="0"/>
                <a:lumOff val="0"/>
                <a:alphaOff val="0"/>
              </a:sysClr>
            </a:solidFill>
            <a:latin typeface="Calibri"/>
            <a:ea typeface="+mn-ea"/>
            <a:cs typeface="Times New Roman"/>
          </a:endParaRPr>
        </a:p>
      </dsp:txBody>
      <dsp:txXfrm>
        <a:off x="3799837" y="3810373"/>
        <a:ext cx="1288138" cy="974594"/>
      </dsp:txXfrm>
    </dsp:sp>
    <dsp:sp modelId="{051CB153-D73A-41B0-8396-2F86C1E1A5B2}">
      <dsp:nvSpPr>
        <dsp:cNvPr id="0" name=""/>
        <dsp:cNvSpPr/>
      </dsp:nvSpPr>
      <dsp:spPr>
        <a:xfrm rot="9228564">
          <a:off x="3409385" y="2734262"/>
          <a:ext cx="84701" cy="444097"/>
        </a:xfrm>
        <a:prstGeom prst="rightArrow">
          <a:avLst>
            <a:gd name="adj1" fmla="val 60000"/>
            <a:gd name="adj2" fmla="val 50000"/>
          </a:avLst>
        </a:prstGeom>
        <a:solidFill>
          <a:srgbClr val="C0504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solidFill>
              <a:sysClr val="windowText" lastClr="000000">
                <a:hueOff val="0"/>
                <a:satOff val="0"/>
                <a:lumOff val="0"/>
                <a:alphaOff val="0"/>
              </a:sysClr>
            </a:solidFill>
            <a:latin typeface="Calibri"/>
            <a:ea typeface="+mn-ea"/>
            <a:cs typeface="Arial"/>
          </a:endParaRPr>
        </a:p>
      </dsp:txBody>
      <dsp:txXfrm rot="10800000">
        <a:off x="3433491" y="2817474"/>
        <a:ext cx="59291" cy="266459"/>
      </dsp:txXfrm>
    </dsp:sp>
    <dsp:sp modelId="{1B861145-133A-4DA4-B063-BF6027E8C3F0}">
      <dsp:nvSpPr>
        <dsp:cNvPr id="0" name=""/>
        <dsp:cNvSpPr/>
      </dsp:nvSpPr>
      <dsp:spPr>
        <a:xfrm>
          <a:off x="1551974" y="2636894"/>
          <a:ext cx="1980206" cy="1533679"/>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b="1" kern="1200">
              <a:solidFill>
                <a:sysClr val="windowText" lastClr="000000">
                  <a:hueOff val="0"/>
                  <a:satOff val="0"/>
                  <a:lumOff val="0"/>
                  <a:alphaOff val="0"/>
                </a:sysClr>
              </a:solidFill>
              <a:latin typeface="Calibri"/>
              <a:ea typeface="+mn-ea"/>
              <a:cs typeface="+mn-cs"/>
            </a:rPr>
            <a:t>Researcher</a:t>
          </a:r>
          <a:endParaRPr lang="ar-SA" sz="2700" b="1" kern="1200">
            <a:solidFill>
              <a:sysClr val="windowText" lastClr="000000">
                <a:hueOff val="0"/>
                <a:satOff val="0"/>
                <a:lumOff val="0"/>
                <a:alphaOff val="0"/>
              </a:sysClr>
            </a:solidFill>
            <a:latin typeface="Calibri"/>
            <a:ea typeface="+mn-ea"/>
            <a:cs typeface="Times New Roman"/>
          </a:endParaRPr>
        </a:p>
      </dsp:txBody>
      <dsp:txXfrm>
        <a:off x="1841968" y="2861496"/>
        <a:ext cx="1400218" cy="1084475"/>
      </dsp:txXfrm>
    </dsp:sp>
    <dsp:sp modelId="{C7E9CBE9-13BF-4F28-B0DA-B66F6126E4F5}">
      <dsp:nvSpPr>
        <dsp:cNvPr id="0" name=""/>
        <dsp:cNvSpPr/>
      </dsp:nvSpPr>
      <dsp:spPr>
        <a:xfrm rot="1615878">
          <a:off x="3546204" y="1798565"/>
          <a:ext cx="32899" cy="444097"/>
        </a:xfrm>
        <a:prstGeom prst="rightArrow">
          <a:avLst>
            <a:gd name="adj1" fmla="val 60000"/>
            <a:gd name="adj2" fmla="val 50000"/>
          </a:avLst>
        </a:prstGeom>
        <a:solidFill>
          <a:srgbClr val="C0504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solidFill>
              <a:sysClr val="windowText" lastClr="000000">
                <a:hueOff val="0"/>
                <a:satOff val="0"/>
                <a:lumOff val="0"/>
                <a:alphaOff val="0"/>
              </a:sysClr>
            </a:solidFill>
            <a:latin typeface="Calibri"/>
            <a:ea typeface="+mn-ea"/>
            <a:cs typeface="Arial"/>
          </a:endParaRPr>
        </a:p>
      </dsp:txBody>
      <dsp:txXfrm>
        <a:off x="3546739" y="1885149"/>
        <a:ext cx="23029" cy="266459"/>
      </dsp:txXfrm>
    </dsp:sp>
    <dsp:sp modelId="{C0383D61-909A-4F80-85FA-5FEE4792501B}">
      <dsp:nvSpPr>
        <dsp:cNvPr id="0" name=""/>
        <dsp:cNvSpPr/>
      </dsp:nvSpPr>
      <dsp:spPr>
        <a:xfrm>
          <a:off x="1622759" y="952407"/>
          <a:ext cx="2245502" cy="1306170"/>
        </a:xfrm>
        <a:prstGeom prst="ellipse">
          <a:avLst/>
        </a:prstGeom>
        <a:solidFill>
          <a:sysClr val="window" lastClr="FFFFFF">
            <a:hueOff val="0"/>
            <a:satOff val="0"/>
            <a:lumOff val="0"/>
            <a:alphaOff val="0"/>
          </a:sysClr>
        </a:solidFill>
        <a:ln w="25400" cap="flat" cmpd="sng" algn="ctr">
          <a:solidFill>
            <a:srgbClr val="C0504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en-US" sz="1600" b="1" kern="1200">
              <a:solidFill>
                <a:sysClr val="windowText" lastClr="000000">
                  <a:hueOff val="0"/>
                  <a:satOff val="0"/>
                  <a:lumOff val="0"/>
                  <a:alphaOff val="0"/>
                </a:sysClr>
              </a:solidFill>
              <a:latin typeface="Calibri"/>
              <a:ea typeface="+mn-ea"/>
              <a:cs typeface="+mn-cs"/>
            </a:rPr>
            <a:t>Leader</a:t>
          </a:r>
          <a:endParaRPr lang="ar-SA" sz="2700" b="1" kern="1200">
            <a:solidFill>
              <a:sysClr val="windowText" lastClr="000000">
                <a:hueOff val="0"/>
                <a:satOff val="0"/>
                <a:lumOff val="0"/>
                <a:alphaOff val="0"/>
              </a:sysClr>
            </a:solidFill>
            <a:latin typeface="Calibri"/>
            <a:ea typeface="+mn-ea"/>
            <a:cs typeface="Times New Roman"/>
          </a:endParaRPr>
        </a:p>
      </dsp:txBody>
      <dsp:txXfrm>
        <a:off x="1951605" y="1143691"/>
        <a:ext cx="1587810" cy="923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0D3A8-49B8-4024-B269-36D1489D1EB3}">
      <dsp:nvSpPr>
        <dsp:cNvPr id="0" name=""/>
        <dsp:cNvSpPr/>
      </dsp:nvSpPr>
      <dsp:spPr>
        <a:xfrm rot="5400000">
          <a:off x="6180028" y="-2569164"/>
          <a:ext cx="1265953" cy="6407630"/>
        </a:xfrm>
        <a:prstGeom prst="round2SameRect">
          <a:avLst/>
        </a:prstGeom>
        <a:solidFill>
          <a:sysClr val="window" lastClr="FFFFFF"/>
        </a:solidFill>
        <a:ln w="25400" cap="flat" cmpd="sng" algn="ctr">
          <a:solidFill>
            <a:srgbClr val="C0504D"/>
          </a:solidFill>
          <a:prstDash val="solid"/>
          <a:miter lim="800000"/>
        </a:ln>
        <a:effectLst/>
        <a:scene3d>
          <a:camera prst="orthographicFront"/>
          <a:lightRig rig="chilly" dir="t"/>
        </a:scene3d>
        <a:sp3d extrusionH="1700"/>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a:solidFill>
                <a:sysClr val="windowText" lastClr="000000">
                  <a:hueOff val="0"/>
                  <a:satOff val="0"/>
                  <a:lumOff val="0"/>
                  <a:alphaOff val="0"/>
                </a:sysClr>
              </a:solidFill>
              <a:latin typeface="Calibri"/>
              <a:ea typeface="+mn-ea"/>
              <a:cs typeface="+mn-cs"/>
            </a:rPr>
            <a:t>Identify what is unhealthy about the patient</a:t>
          </a:r>
          <a:endParaRPr lang="ar-SA" sz="2000" b="1" kern="1200" dirty="0">
            <a:solidFill>
              <a:sysClr val="windowText" lastClr="000000">
                <a:hueOff val="0"/>
                <a:satOff val="0"/>
                <a:lumOff val="0"/>
                <a:alphaOff val="0"/>
              </a:sysClr>
            </a:solidFill>
            <a:latin typeface="Calibri"/>
            <a:ea typeface="+mn-ea"/>
            <a:cs typeface="Times New Roman"/>
          </a:endParaRPr>
        </a:p>
      </dsp:txBody>
      <dsp:txXfrm rot="-5400000">
        <a:off x="3609190" y="63473"/>
        <a:ext cx="6345831" cy="1142355"/>
      </dsp:txXfrm>
    </dsp:sp>
    <dsp:sp modelId="{9434ADCA-9DF1-4314-9E77-43B8DCE285C2}">
      <dsp:nvSpPr>
        <dsp:cNvPr id="0" name=""/>
        <dsp:cNvSpPr/>
      </dsp:nvSpPr>
      <dsp:spPr>
        <a:xfrm>
          <a:off x="4898" y="12469"/>
          <a:ext cx="3604292" cy="1244361"/>
        </a:xfrm>
        <a:prstGeom prst="roundRect">
          <a:avLst/>
        </a:prstGeom>
        <a:solidFill>
          <a:sysClr val="window" lastClr="FFFFFF"/>
        </a:solidFill>
        <a:ln w="25400" cap="flat" cmpd="sng" algn="ctr">
          <a:solidFill>
            <a:srgbClr val="C0504D"/>
          </a:solidFill>
          <a:prstDash val="solid"/>
          <a:miter lim="800000"/>
        </a:ln>
        <a:effectLst/>
        <a:scene3d>
          <a:camera prst="orthographicFront"/>
          <a:lightRig rig="chilly"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en-US" sz="3500" b="1" kern="1200">
              <a:solidFill>
                <a:sysClr val="windowText" lastClr="000000"/>
              </a:solidFill>
              <a:latin typeface="Calibri"/>
              <a:ea typeface="+mn-ea"/>
              <a:cs typeface="+mn-cs"/>
            </a:rPr>
            <a:t>Problem</a:t>
          </a:r>
          <a:endParaRPr lang="ar-SA" sz="3500" b="1" kern="1200">
            <a:solidFill>
              <a:sysClr val="windowText" lastClr="000000"/>
            </a:solidFill>
            <a:latin typeface="Calibri"/>
            <a:ea typeface="+mn-ea"/>
            <a:cs typeface="Times New Roman"/>
          </a:endParaRPr>
        </a:p>
      </dsp:txBody>
      <dsp:txXfrm>
        <a:off x="65643" y="73214"/>
        <a:ext cx="3482802" cy="1122871"/>
      </dsp:txXfrm>
    </dsp:sp>
    <dsp:sp modelId="{75ECB6FD-B295-4C8B-ACF5-329946DA982D}">
      <dsp:nvSpPr>
        <dsp:cNvPr id="0" name=""/>
        <dsp:cNvSpPr/>
      </dsp:nvSpPr>
      <dsp:spPr>
        <a:xfrm rot="5400000">
          <a:off x="6085353" y="-1146317"/>
          <a:ext cx="1455305" cy="6407630"/>
        </a:xfrm>
        <a:prstGeom prst="round2SameRect">
          <a:avLst/>
        </a:prstGeom>
        <a:solidFill>
          <a:sysClr val="window" lastClr="FFFFFF"/>
        </a:solidFill>
        <a:ln w="25400" cap="flat" cmpd="sng" algn="ctr">
          <a:solidFill>
            <a:srgbClr val="C0504D"/>
          </a:solidFill>
          <a:prstDash val="solid"/>
          <a:miter lim="800000"/>
        </a:ln>
        <a:effectLst/>
        <a:scene3d>
          <a:camera prst="orthographicFront"/>
          <a:lightRig rig="chilly" dir="t"/>
        </a:scene3d>
        <a:sp3d extrusionH="1700"/>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a:solidFill>
                <a:sysClr val="windowText" lastClr="000000">
                  <a:hueOff val="0"/>
                  <a:satOff val="0"/>
                  <a:lumOff val="0"/>
                  <a:alphaOff val="0"/>
                </a:sysClr>
              </a:solidFill>
              <a:latin typeface="Calibri"/>
              <a:ea typeface="+mn-ea"/>
              <a:cs typeface="+mn-cs"/>
            </a:rPr>
            <a:t>Identify the factors that are maintaining the unhealthy state or response</a:t>
          </a:r>
          <a:endParaRPr lang="ar-SA" sz="1800" b="1" kern="1200" dirty="0">
            <a:solidFill>
              <a:sysClr val="windowText" lastClr="000000">
                <a:hueOff val="0"/>
                <a:satOff val="0"/>
                <a:lumOff val="0"/>
                <a:alphaOff val="0"/>
              </a:sysClr>
            </a:solidFill>
            <a:latin typeface="Calibri"/>
            <a:ea typeface="+mn-ea"/>
            <a:cs typeface="Arial"/>
          </a:endParaRPr>
        </a:p>
      </dsp:txBody>
      <dsp:txXfrm rot="-5400000">
        <a:off x="3609191" y="1400887"/>
        <a:ext cx="6336588" cy="1313221"/>
      </dsp:txXfrm>
    </dsp:sp>
    <dsp:sp modelId="{B238B399-6E64-40B3-B224-E7D6FC7CBE32}">
      <dsp:nvSpPr>
        <dsp:cNvPr id="0" name=""/>
        <dsp:cNvSpPr/>
      </dsp:nvSpPr>
      <dsp:spPr>
        <a:xfrm>
          <a:off x="4898" y="1435317"/>
          <a:ext cx="3604292" cy="1244361"/>
        </a:xfrm>
        <a:prstGeom prst="roundRect">
          <a:avLst/>
        </a:prstGeom>
        <a:solidFill>
          <a:sysClr val="window" lastClr="FFFFFF"/>
        </a:solidFill>
        <a:ln w="25400" cap="flat" cmpd="sng" algn="ctr">
          <a:solidFill>
            <a:srgbClr val="C0504D"/>
          </a:solidFill>
          <a:prstDash val="solid"/>
          <a:miter lim="800000"/>
        </a:ln>
        <a:effectLst/>
        <a:scene3d>
          <a:camera prst="orthographicFront"/>
          <a:lightRig rig="chilly"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en-US" sz="3500" b="1" kern="1200">
              <a:solidFill>
                <a:sysClr val="windowText" lastClr="000000"/>
              </a:solidFill>
              <a:latin typeface="Calibri"/>
              <a:ea typeface="+mn-ea"/>
              <a:cs typeface="+mn-cs"/>
            </a:rPr>
            <a:t>Etiology</a:t>
          </a:r>
          <a:endParaRPr lang="ar-SA" sz="3500" b="1" kern="1200">
            <a:solidFill>
              <a:sysClr val="windowText" lastClr="000000"/>
            </a:solidFill>
            <a:latin typeface="Calibri"/>
            <a:ea typeface="+mn-ea"/>
            <a:cs typeface="Arial"/>
          </a:endParaRPr>
        </a:p>
      </dsp:txBody>
      <dsp:txXfrm>
        <a:off x="65643" y="1496062"/>
        <a:ext cx="3482802" cy="1122871"/>
      </dsp:txXfrm>
    </dsp:sp>
    <dsp:sp modelId="{86F4041B-E04E-4838-A632-A0BAE97ECB6B}">
      <dsp:nvSpPr>
        <dsp:cNvPr id="0" name=""/>
        <dsp:cNvSpPr/>
      </dsp:nvSpPr>
      <dsp:spPr>
        <a:xfrm rot="5400000">
          <a:off x="6151856" y="294726"/>
          <a:ext cx="1335607" cy="6413894"/>
        </a:xfrm>
        <a:prstGeom prst="round2SameRect">
          <a:avLst/>
        </a:prstGeom>
        <a:solidFill>
          <a:sysClr val="window" lastClr="FFFFFF"/>
        </a:solidFill>
        <a:ln w="25400" cap="flat" cmpd="sng" algn="ctr">
          <a:solidFill>
            <a:srgbClr val="C0504D"/>
          </a:solidFill>
          <a:prstDash val="solid"/>
          <a:miter lim="800000"/>
        </a:ln>
        <a:effectLst/>
        <a:scene3d>
          <a:camera prst="orthographicFront"/>
          <a:lightRig rig="chilly" dir="t"/>
        </a:scene3d>
        <a:sp3d extrusionH="1700"/>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a:solidFill>
                <a:sysClr val="windowText" lastClr="000000">
                  <a:hueOff val="0"/>
                  <a:satOff val="0"/>
                  <a:lumOff val="0"/>
                  <a:alphaOff val="0"/>
                </a:sysClr>
              </a:solidFill>
              <a:latin typeface="Calibri"/>
              <a:ea typeface="+mn-ea"/>
              <a:cs typeface="+mn-cs"/>
            </a:rPr>
            <a:t>Identify the subjective and objective data</a:t>
          </a:r>
          <a:endParaRPr lang="ar-SA" sz="1800" b="1" kern="1200" dirty="0">
            <a:solidFill>
              <a:sysClr val="windowText" lastClr="000000">
                <a:hueOff val="0"/>
                <a:satOff val="0"/>
                <a:lumOff val="0"/>
                <a:alphaOff val="0"/>
              </a:sysClr>
            </a:solidFill>
            <a:latin typeface="Calibri"/>
            <a:ea typeface="+mn-ea"/>
            <a:cs typeface="Arial"/>
          </a:endParaRPr>
        </a:p>
      </dsp:txBody>
      <dsp:txXfrm rot="-5400000">
        <a:off x="3612713" y="2899069"/>
        <a:ext cx="6348695" cy="1205209"/>
      </dsp:txXfrm>
    </dsp:sp>
    <dsp:sp modelId="{984514BD-B694-4690-96C0-EB9256FB4E1D}">
      <dsp:nvSpPr>
        <dsp:cNvPr id="0" name=""/>
        <dsp:cNvSpPr/>
      </dsp:nvSpPr>
      <dsp:spPr>
        <a:xfrm>
          <a:off x="4898" y="2892991"/>
          <a:ext cx="3607815" cy="1244361"/>
        </a:xfrm>
        <a:prstGeom prst="roundRect">
          <a:avLst/>
        </a:prstGeom>
        <a:solidFill>
          <a:sysClr val="window" lastClr="FFFFFF"/>
        </a:solidFill>
        <a:ln w="25400" cap="flat" cmpd="sng" algn="ctr">
          <a:solidFill>
            <a:srgbClr val="C0504D"/>
          </a:solidFill>
          <a:prstDash val="solid"/>
          <a:miter lim="800000"/>
        </a:ln>
        <a:effectLst/>
        <a:scene3d>
          <a:camera prst="orthographicFront"/>
          <a:lightRig rig="chilly" dir="t"/>
        </a:scene3d>
        <a:sp3d/>
      </dsp:spPr>
      <dsp:style>
        <a:lnRef idx="2">
          <a:schemeClr val="accent2"/>
        </a:lnRef>
        <a:fillRef idx="1">
          <a:schemeClr val="lt1"/>
        </a:fillRef>
        <a:effectRef idx="0">
          <a:schemeClr val="accent2"/>
        </a:effectRef>
        <a:fontRef idx="minor">
          <a:schemeClr val="dk1"/>
        </a:fontRef>
      </dsp:style>
      <dsp:txBody>
        <a:bodyPr spcFirstLastPara="0" vert="horz" wrap="square" lIns="133350" tIns="66675" rIns="133350" bIns="66675" numCol="1" spcCol="1270" anchor="ctr" anchorCtr="0">
          <a:noAutofit/>
        </a:bodyPr>
        <a:lstStyle/>
        <a:p>
          <a:pPr lvl="0" algn="ctr" defTabSz="1555750" rtl="1">
            <a:lnSpc>
              <a:spcPct val="90000"/>
            </a:lnSpc>
            <a:spcBef>
              <a:spcPct val="0"/>
            </a:spcBef>
            <a:spcAft>
              <a:spcPct val="35000"/>
            </a:spcAft>
          </a:pPr>
          <a:r>
            <a:rPr lang="en-US" sz="3500" b="1" kern="1200">
              <a:solidFill>
                <a:sysClr val="windowText" lastClr="000000"/>
              </a:solidFill>
              <a:latin typeface="Calibri"/>
              <a:ea typeface="+mn-ea"/>
              <a:cs typeface="+mn-cs"/>
            </a:rPr>
            <a:t>Defining characteristics</a:t>
          </a:r>
          <a:endParaRPr lang="ar-SA" sz="3500" b="1" kern="1200">
            <a:solidFill>
              <a:sysClr val="windowText" lastClr="000000"/>
            </a:solidFill>
            <a:latin typeface="Calibri"/>
            <a:ea typeface="+mn-ea"/>
            <a:cs typeface="Arial"/>
          </a:endParaRPr>
        </a:p>
      </dsp:txBody>
      <dsp:txXfrm>
        <a:off x="65643" y="2953736"/>
        <a:ext cx="3486325" cy="11228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CD929-EB23-4EA1-814E-2DDD33E91683}">
      <dsp:nvSpPr>
        <dsp:cNvPr id="0" name=""/>
        <dsp:cNvSpPr/>
      </dsp:nvSpPr>
      <dsp:spPr>
        <a:xfrm rot="16200000">
          <a:off x="1456441" y="-1452113"/>
          <a:ext cx="1258570" cy="4162797"/>
        </a:xfrm>
        <a:prstGeom prst="flowChartManualOperation">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rtl="1">
            <a:lnSpc>
              <a:spcPct val="90000"/>
            </a:lnSpc>
            <a:spcBef>
              <a:spcPct val="0"/>
            </a:spcBef>
            <a:spcAft>
              <a:spcPct val="35000"/>
            </a:spcAft>
          </a:pPr>
          <a:r>
            <a:rPr lang="en-US" sz="2800" b="1" kern="1200" dirty="0">
              <a:solidFill>
                <a:sysClr val="window" lastClr="FFFFFF"/>
              </a:solidFill>
              <a:latin typeface="Calibri"/>
              <a:ea typeface="+mn-ea"/>
              <a:cs typeface="+mn-cs"/>
            </a:rPr>
            <a:t>Problem</a:t>
          </a:r>
        </a:p>
        <a:p>
          <a:pPr lvl="0" algn="ctr" defTabSz="1244600" rtl="1">
            <a:lnSpc>
              <a:spcPct val="90000"/>
            </a:lnSpc>
            <a:spcBef>
              <a:spcPct val="0"/>
            </a:spcBef>
            <a:spcAft>
              <a:spcPct val="35000"/>
            </a:spcAft>
          </a:pPr>
          <a:r>
            <a:rPr lang="en-US" sz="2800" b="1" kern="1200" dirty="0">
              <a:solidFill>
                <a:sysClr val="window" lastClr="FFFFFF"/>
              </a:solidFill>
              <a:latin typeface="Calibri"/>
              <a:ea typeface="+mn-ea"/>
              <a:cs typeface="+mn-cs"/>
            </a:rPr>
            <a:t>Pain</a:t>
          </a:r>
          <a:endParaRPr lang="ar-SA" sz="1500" b="1" kern="1200" dirty="0">
            <a:solidFill>
              <a:sysClr val="window" lastClr="FFFFFF"/>
            </a:solidFill>
            <a:latin typeface="Calibri"/>
            <a:ea typeface="+mn-ea"/>
            <a:cs typeface="Arial"/>
          </a:endParaRPr>
        </a:p>
      </dsp:txBody>
      <dsp:txXfrm rot="5400000">
        <a:off x="4328" y="251714"/>
        <a:ext cx="4162797" cy="755142"/>
      </dsp:txXfrm>
    </dsp:sp>
    <dsp:sp modelId="{182C492B-2BC2-4FB0-A09C-6113B7AEF021}">
      <dsp:nvSpPr>
        <dsp:cNvPr id="0" name=""/>
        <dsp:cNvSpPr/>
      </dsp:nvSpPr>
      <dsp:spPr>
        <a:xfrm rot="16200000">
          <a:off x="5931447" y="-1452113"/>
          <a:ext cx="1258570" cy="4162797"/>
        </a:xfrm>
        <a:prstGeom prst="flowChartManualOperation">
          <a:avLst/>
        </a:prstGeom>
        <a:solidFill>
          <a:srgbClr val="C0504D">
            <a:hueOff val="4681519"/>
            <a:satOff val="-5839"/>
            <a:lumOff val="1373"/>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b="1" kern="1200" dirty="0">
              <a:solidFill>
                <a:sysClr val="window" lastClr="FFFFFF"/>
              </a:solidFill>
              <a:latin typeface="Calibri"/>
              <a:ea typeface="+mn-ea"/>
              <a:cs typeface="+mn-cs"/>
            </a:rPr>
            <a:t>Short-Term Plan</a:t>
          </a:r>
        </a:p>
        <a:p>
          <a:pPr lvl="0" algn="ctr" defTabSz="889000" rtl="1">
            <a:lnSpc>
              <a:spcPct val="90000"/>
            </a:lnSpc>
            <a:spcBef>
              <a:spcPct val="0"/>
            </a:spcBef>
            <a:spcAft>
              <a:spcPct val="35000"/>
            </a:spcAft>
          </a:pPr>
          <a:r>
            <a:rPr lang="en-US" sz="2000" b="1" kern="1200" dirty="0">
              <a:solidFill>
                <a:sysClr val="window" lastClr="FFFFFF"/>
              </a:solidFill>
              <a:latin typeface="Calibri"/>
              <a:ea typeface="+mn-ea"/>
              <a:cs typeface="+mn-cs"/>
            </a:rPr>
            <a:t>Within 8 hours, patient will report pain is absent or diminished</a:t>
          </a:r>
          <a:endParaRPr lang="ar-SA" sz="2000" b="1" kern="1200" dirty="0">
            <a:solidFill>
              <a:sysClr val="window" lastClr="FFFFFF"/>
            </a:solidFill>
            <a:latin typeface="Calibri"/>
            <a:ea typeface="+mn-ea"/>
            <a:cs typeface="Arial"/>
          </a:endParaRPr>
        </a:p>
      </dsp:txBody>
      <dsp:txXfrm rot="5400000">
        <a:off x="4479334" y="251714"/>
        <a:ext cx="4162797" cy="755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5B0C80-F626-42BA-A0E2-CE6932020CC5}">
      <dsp:nvSpPr>
        <dsp:cNvPr id="0" name=""/>
        <dsp:cNvSpPr/>
      </dsp:nvSpPr>
      <dsp:spPr>
        <a:xfrm rot="5400000">
          <a:off x="-381682" y="384170"/>
          <a:ext cx="2544547" cy="1781183"/>
        </a:xfrm>
        <a:prstGeom prst="chevron">
          <a:avLst/>
        </a:prstGeom>
        <a:gradFill rotWithShape="0">
          <a:gsLst>
            <a:gs pos="0">
              <a:sysClr val="window" lastClr="FFFFFF">
                <a:hueOff val="0"/>
                <a:satOff val="0"/>
                <a:lumOff val="0"/>
                <a:alphaOff val="0"/>
                <a:tint val="50000"/>
                <a:satMod val="300000"/>
              </a:sysClr>
            </a:gs>
            <a:gs pos="35000">
              <a:sysClr val="window" lastClr="FFFFFF">
                <a:hueOff val="0"/>
                <a:satOff val="0"/>
                <a:lumOff val="0"/>
                <a:alphaOff val="0"/>
                <a:tint val="37000"/>
                <a:satMod val="300000"/>
              </a:sysClr>
            </a:gs>
            <a:gs pos="100000">
              <a:sysClr val="window" lastClr="FFFFFF">
                <a:hueOff val="0"/>
                <a:satOff val="0"/>
                <a:lumOff val="0"/>
                <a:alphaOff val="0"/>
                <a:tint val="15000"/>
                <a:satMod val="350000"/>
              </a:sysClr>
            </a:gs>
          </a:gsLst>
          <a:lin ang="16200000" scaled="1"/>
        </a:gradFill>
        <a:ln w="9525" cap="flat" cmpd="sng" algn="ctr">
          <a:solidFill>
            <a:srgbClr val="1F497D">
              <a:shade val="80000"/>
              <a:hueOff val="0"/>
              <a:satOff val="0"/>
              <a:lumOff val="0"/>
              <a:alphaOff val="0"/>
            </a:srgbClr>
          </a:solidFill>
          <a:prstDash val="solid"/>
          <a:miter lim="800000"/>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l" defTabSz="889000" rtl="0">
            <a:lnSpc>
              <a:spcPct val="90000"/>
            </a:lnSpc>
            <a:spcBef>
              <a:spcPct val="0"/>
            </a:spcBef>
            <a:spcAft>
              <a:spcPct val="35000"/>
            </a:spcAft>
          </a:pPr>
          <a:r>
            <a:rPr lang="en-US" sz="2000" b="1" kern="1200" dirty="0">
              <a:solidFill>
                <a:srgbClr val="1F497D">
                  <a:hueOff val="0"/>
                  <a:satOff val="0"/>
                  <a:lumOff val="0"/>
                  <a:alphaOff val="0"/>
                </a:srgbClr>
              </a:solidFill>
              <a:latin typeface="Calibri"/>
              <a:ea typeface="+mn-ea"/>
              <a:cs typeface="+mn-cs"/>
            </a:rPr>
            <a:t>Problem</a:t>
          </a:r>
        </a:p>
        <a:p>
          <a:pPr lvl="0" algn="l" defTabSz="889000" rtl="0">
            <a:lnSpc>
              <a:spcPct val="90000"/>
            </a:lnSpc>
            <a:spcBef>
              <a:spcPct val="0"/>
            </a:spcBef>
            <a:spcAft>
              <a:spcPct val="35000"/>
            </a:spcAft>
          </a:pPr>
          <a:r>
            <a:rPr lang="en-US" sz="2000" b="1" kern="1200" dirty="0">
              <a:solidFill>
                <a:srgbClr val="1F497D">
                  <a:hueOff val="0"/>
                  <a:satOff val="0"/>
                  <a:lumOff val="0"/>
                  <a:alphaOff val="0"/>
                </a:srgbClr>
              </a:solidFill>
              <a:latin typeface="Calibri"/>
              <a:ea typeface="+mn-ea"/>
              <a:cs typeface="+mn-cs"/>
            </a:rPr>
            <a:t>Imbalance </a:t>
          </a:r>
          <a:r>
            <a:rPr lang="en-US" sz="2000" b="1" kern="1200" dirty="0" err="1">
              <a:solidFill>
                <a:srgbClr val="1F497D">
                  <a:hueOff val="0"/>
                  <a:satOff val="0"/>
                  <a:lumOff val="0"/>
                  <a:alphaOff val="0"/>
                </a:srgbClr>
              </a:solidFill>
              <a:latin typeface="Calibri"/>
              <a:ea typeface="+mn-ea"/>
              <a:cs typeface="+mn-cs"/>
            </a:rPr>
            <a:t>nutrition:More</a:t>
          </a:r>
          <a:r>
            <a:rPr lang="en-US" sz="2000" b="1" kern="1200" dirty="0">
              <a:solidFill>
                <a:srgbClr val="1F497D">
                  <a:hueOff val="0"/>
                  <a:satOff val="0"/>
                  <a:lumOff val="0"/>
                  <a:alphaOff val="0"/>
                </a:srgbClr>
              </a:solidFill>
              <a:latin typeface="Calibri"/>
              <a:ea typeface="+mn-ea"/>
              <a:cs typeface="+mn-cs"/>
            </a:rPr>
            <a:t> than body requirements</a:t>
          </a:r>
          <a:endParaRPr lang="ar-SA" sz="2000" b="1" kern="1200" dirty="0">
            <a:solidFill>
              <a:srgbClr val="1F497D">
                <a:hueOff val="0"/>
                <a:satOff val="0"/>
                <a:lumOff val="0"/>
                <a:alphaOff val="0"/>
              </a:srgbClr>
            </a:solidFill>
            <a:latin typeface="Calibri"/>
            <a:ea typeface="+mn-ea"/>
            <a:cs typeface="Times New Roman"/>
          </a:endParaRPr>
        </a:p>
      </dsp:txBody>
      <dsp:txXfrm rot="-5400000">
        <a:off x="1" y="893080"/>
        <a:ext cx="1781183" cy="763364"/>
      </dsp:txXfrm>
    </dsp:sp>
    <dsp:sp modelId="{9F07FB5B-0DAF-4270-87D3-F93C576F91B3}">
      <dsp:nvSpPr>
        <dsp:cNvPr id="0" name=""/>
        <dsp:cNvSpPr/>
      </dsp:nvSpPr>
      <dsp:spPr>
        <a:xfrm rot="5400000">
          <a:off x="4669186" y="-2888003"/>
          <a:ext cx="1654825" cy="7430832"/>
        </a:xfrm>
        <a:prstGeom prst="round2SameRect">
          <a:avLst/>
        </a:prstGeom>
        <a:solidFill>
          <a:srgbClr val="1F497D">
            <a:alpha val="90000"/>
            <a:tint val="40000"/>
            <a:hueOff val="0"/>
            <a:satOff val="0"/>
            <a:lumOff val="0"/>
            <a:alphaOff val="0"/>
          </a:srgbClr>
        </a:solidFill>
        <a:ln w="9525" cap="flat" cmpd="sng" algn="ctr">
          <a:solidFill>
            <a:srgbClr val="1F497D">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rtl="0">
            <a:lnSpc>
              <a:spcPct val="90000"/>
            </a:lnSpc>
            <a:spcBef>
              <a:spcPct val="0"/>
            </a:spcBef>
            <a:spcAft>
              <a:spcPct val="15000"/>
            </a:spcAft>
            <a:buChar char="••"/>
          </a:pPr>
          <a:r>
            <a:rPr lang="ar-IQ" sz="3200" b="1" kern="1200" dirty="0">
              <a:solidFill>
                <a:srgbClr val="1F497D">
                  <a:hueOff val="0"/>
                  <a:satOff val="0"/>
                  <a:lumOff val="0"/>
                  <a:alphaOff val="0"/>
                </a:srgbClr>
              </a:solidFill>
              <a:latin typeface="Calibri"/>
              <a:ea typeface="+mn-ea"/>
              <a:cs typeface="Times New Roman"/>
            </a:rPr>
            <a:t> </a:t>
          </a:r>
          <a:r>
            <a:rPr lang="en-US" sz="3200" b="1" kern="1200" dirty="0">
              <a:solidFill>
                <a:srgbClr val="1F497D">
                  <a:hueOff val="0"/>
                  <a:satOff val="0"/>
                  <a:lumOff val="0"/>
                  <a:alphaOff val="0"/>
                </a:srgbClr>
              </a:solidFill>
              <a:latin typeface="Calibri"/>
              <a:ea typeface="+mn-ea"/>
              <a:cs typeface="+mn-cs"/>
            </a:rPr>
            <a:t>Long-Term Plan</a:t>
          </a:r>
          <a:endParaRPr lang="ar-SA" sz="3200" b="1" kern="1200" dirty="0">
            <a:solidFill>
              <a:srgbClr val="1F497D">
                <a:hueOff val="0"/>
                <a:satOff val="0"/>
                <a:lumOff val="0"/>
                <a:alphaOff val="0"/>
              </a:srgbClr>
            </a:solidFill>
            <a:latin typeface="Calibri"/>
            <a:ea typeface="+mn-ea"/>
            <a:cs typeface="Times New Roman"/>
          </a:endParaRPr>
        </a:p>
        <a:p>
          <a:pPr marL="285750" lvl="1" indent="-285750" algn="l" defTabSz="1422400" rtl="0">
            <a:lnSpc>
              <a:spcPct val="90000"/>
            </a:lnSpc>
            <a:spcBef>
              <a:spcPct val="0"/>
            </a:spcBef>
            <a:spcAft>
              <a:spcPct val="15000"/>
            </a:spcAft>
            <a:buChar char="••"/>
          </a:pPr>
          <a:r>
            <a:rPr lang="en-US" sz="3200" b="1" kern="1200" dirty="0">
              <a:solidFill>
                <a:srgbClr val="1F497D">
                  <a:hueOff val="0"/>
                  <a:satOff val="0"/>
                  <a:lumOff val="0"/>
                  <a:alphaOff val="0"/>
                </a:srgbClr>
              </a:solidFill>
              <a:latin typeface="Calibri"/>
              <a:ea typeface="+mn-ea"/>
              <a:cs typeface="+mn-cs"/>
            </a:rPr>
            <a:t>By 2/5/2021 patient will reach target weight</a:t>
          </a:r>
          <a:endParaRPr lang="ar-SA" sz="3200" b="1" kern="1200" dirty="0">
            <a:solidFill>
              <a:srgbClr val="1F497D">
                <a:hueOff val="0"/>
                <a:satOff val="0"/>
                <a:lumOff val="0"/>
                <a:alphaOff val="0"/>
              </a:srgbClr>
            </a:solidFill>
            <a:latin typeface="Calibri"/>
            <a:ea typeface="+mn-ea"/>
            <a:cs typeface="Times New Roman"/>
          </a:endParaRPr>
        </a:p>
      </dsp:txBody>
      <dsp:txXfrm rot="-5400000">
        <a:off x="1781183" y="80782"/>
        <a:ext cx="7350050" cy="149326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12/5/2020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265037" y="239203"/>
            <a:ext cx="4951355" cy="646331"/>
          </a:xfrm>
          <a:prstGeom prst="rect">
            <a:avLst/>
          </a:prstGeom>
        </p:spPr>
        <p:txBody>
          <a:bodyPr wrap="none">
            <a:spAutoFit/>
          </a:bodyPr>
          <a:lstStyle/>
          <a:p>
            <a:pPr algn="ctr"/>
            <a:r>
              <a:rPr lang="ar-IQ" sz="3600" b="1" dirty="0" smtClean="0"/>
              <a:t> </a:t>
            </a:r>
            <a:r>
              <a:rPr lang="en-US" sz="3600" b="1" dirty="0" smtClean="0"/>
              <a:t>Adult </a:t>
            </a:r>
            <a:r>
              <a:rPr lang="en-US" sz="3600" b="1" dirty="0" smtClean="0"/>
              <a:t>Nursing(2</a:t>
            </a:r>
            <a:r>
              <a:rPr lang="en-US" sz="3600" b="1" baseline="30000" dirty="0" smtClean="0"/>
              <a:t>nd</a:t>
            </a:r>
            <a:r>
              <a:rPr lang="en-US" sz="3600" b="1" dirty="0" smtClean="0"/>
              <a:t> Stage)</a:t>
            </a:r>
            <a:endParaRPr lang="en-US" sz="3600" b="1" dirty="0"/>
          </a:p>
        </p:txBody>
      </p: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5203064" y="1770089"/>
            <a:ext cx="6667507" cy="1566583"/>
          </a:xfrm>
          <a:prstGeom prst="rect">
            <a:avLst/>
          </a:prstGeom>
        </p:spPr>
        <p:txBody>
          <a:bodyPr wrap="square">
            <a:spAutoFit/>
          </a:bodyPr>
          <a:lstStyle/>
          <a:p>
            <a:pPr algn="ctr">
              <a:lnSpc>
                <a:spcPct val="150000"/>
              </a:lnSpc>
            </a:pPr>
            <a:r>
              <a:rPr lang="en-US" sz="2800" b="1" dirty="0" smtClean="0"/>
              <a:t>Introduction to Nursing &amp; Nursing Process</a:t>
            </a:r>
          </a:p>
          <a:p>
            <a:pPr algn="ctr">
              <a:lnSpc>
                <a:spcPct val="150000"/>
              </a:lnSpc>
            </a:pPr>
            <a:r>
              <a:rPr lang="en-US" sz="4000" b="1" dirty="0" smtClean="0"/>
              <a:t>Lecture 1</a:t>
            </a:r>
            <a:endParaRPr lang="en-US" sz="4000" b="1" dirty="0"/>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518" y="1898529"/>
            <a:ext cx="4527056" cy="3888808"/>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10</a:t>
            </a:r>
            <a:endParaRPr lang="en-US" dirty="0">
              <a:solidFill>
                <a:prstClr val="black"/>
              </a:solidFill>
            </a:endParaRPr>
          </a:p>
        </p:txBody>
      </p:sp>
      <p:sp>
        <p:nvSpPr>
          <p:cNvPr id="5" name="مستطيل 4"/>
          <p:cNvSpPr/>
          <p:nvPr/>
        </p:nvSpPr>
        <p:spPr>
          <a:xfrm>
            <a:off x="2094860" y="1259422"/>
            <a:ext cx="7934545" cy="3281924"/>
          </a:xfrm>
          <a:prstGeom prst="rect">
            <a:avLst/>
          </a:prstGeom>
        </p:spPr>
        <p:txBody>
          <a:bodyPr wrap="square">
            <a:spAutoFit/>
          </a:bodyPr>
          <a:lstStyle/>
          <a:p>
            <a:pPr algn="ctr">
              <a:lnSpc>
                <a:spcPct val="115000"/>
              </a:lnSpc>
              <a:spcAft>
                <a:spcPts val="1000"/>
              </a:spcAft>
              <a:tabLst>
                <a:tab pos="4034155" algn="l"/>
              </a:tabLst>
            </a:pPr>
            <a:r>
              <a:rPr lang="en-US" sz="2400" b="1" dirty="0">
                <a:latin typeface="Times New Roman"/>
                <a:ea typeface="Calibri"/>
                <a:cs typeface="Arial"/>
              </a:rPr>
              <a:t>Characteristics of the nursing process</a:t>
            </a:r>
            <a:endParaRPr lang="en-US" sz="1600" b="1" dirty="0">
              <a:ea typeface="Calibri"/>
              <a:cs typeface="Arial"/>
            </a:endParaRPr>
          </a:p>
          <a:p>
            <a:pPr marL="342900" lvl="0" indent="-342900" algn="just">
              <a:lnSpc>
                <a:spcPct val="115000"/>
              </a:lnSpc>
              <a:spcAft>
                <a:spcPts val="1000"/>
              </a:spcAft>
              <a:buBlip>
                <a:blip r:embed="rId2"/>
              </a:buBlip>
              <a:tabLst>
                <a:tab pos="4034155" algn="l"/>
              </a:tabLst>
            </a:pPr>
            <a:r>
              <a:rPr lang="en-US" sz="2400" b="1" dirty="0">
                <a:latin typeface="Times New Roman"/>
                <a:ea typeface="Calibri"/>
                <a:cs typeface="Arial"/>
              </a:rPr>
              <a:t>Systematic</a:t>
            </a:r>
            <a:endParaRPr lang="en-US" sz="1600" b="1" dirty="0">
              <a:ea typeface="Calibri"/>
              <a:cs typeface="Arial"/>
            </a:endParaRPr>
          </a:p>
          <a:p>
            <a:pPr marL="342900" lvl="0" indent="-342900" algn="just">
              <a:lnSpc>
                <a:spcPct val="115000"/>
              </a:lnSpc>
              <a:spcAft>
                <a:spcPts val="1000"/>
              </a:spcAft>
              <a:buBlip>
                <a:blip r:embed="rId2"/>
              </a:buBlip>
              <a:tabLst>
                <a:tab pos="4034155" algn="l"/>
              </a:tabLst>
            </a:pPr>
            <a:r>
              <a:rPr lang="en-US" sz="2400" b="1" dirty="0">
                <a:latin typeface="Times New Roman"/>
                <a:ea typeface="Calibri"/>
                <a:cs typeface="Arial"/>
              </a:rPr>
              <a:t>Dynamic</a:t>
            </a:r>
            <a:endParaRPr lang="en-US" sz="1600" b="1" dirty="0">
              <a:ea typeface="Calibri"/>
              <a:cs typeface="Arial"/>
            </a:endParaRPr>
          </a:p>
          <a:p>
            <a:pPr marL="342900" lvl="0" indent="-342900" algn="just">
              <a:lnSpc>
                <a:spcPct val="115000"/>
              </a:lnSpc>
              <a:spcAft>
                <a:spcPts val="1000"/>
              </a:spcAft>
              <a:buBlip>
                <a:blip r:embed="rId2"/>
              </a:buBlip>
              <a:tabLst>
                <a:tab pos="4034155" algn="l"/>
              </a:tabLst>
            </a:pPr>
            <a:r>
              <a:rPr lang="en-US" sz="2400" b="1" dirty="0">
                <a:latin typeface="Times New Roman"/>
                <a:ea typeface="Calibri"/>
                <a:cs typeface="Arial"/>
              </a:rPr>
              <a:t>Interpersonal</a:t>
            </a:r>
            <a:endParaRPr lang="en-US" sz="1600" b="1" dirty="0">
              <a:ea typeface="Calibri"/>
              <a:cs typeface="Arial"/>
            </a:endParaRPr>
          </a:p>
          <a:p>
            <a:pPr marL="342900" lvl="0" indent="-342900" algn="just">
              <a:lnSpc>
                <a:spcPct val="115000"/>
              </a:lnSpc>
              <a:spcAft>
                <a:spcPts val="1000"/>
              </a:spcAft>
              <a:buBlip>
                <a:blip r:embed="rId2"/>
              </a:buBlip>
              <a:tabLst>
                <a:tab pos="4034155" algn="l"/>
              </a:tabLst>
            </a:pPr>
            <a:r>
              <a:rPr lang="en-US" sz="2400" b="1" dirty="0">
                <a:latin typeface="Times New Roman"/>
                <a:ea typeface="Calibri"/>
                <a:cs typeface="Arial"/>
              </a:rPr>
              <a:t>Outcome oriented</a:t>
            </a:r>
            <a:endParaRPr lang="en-US" sz="1600" b="1" dirty="0">
              <a:ea typeface="Calibri"/>
              <a:cs typeface="Arial"/>
            </a:endParaRPr>
          </a:p>
          <a:p>
            <a:pPr marL="342900" lvl="0" indent="-342900" algn="just">
              <a:lnSpc>
                <a:spcPct val="115000"/>
              </a:lnSpc>
              <a:spcAft>
                <a:spcPts val="1000"/>
              </a:spcAft>
              <a:buBlip>
                <a:blip r:embed="rId2"/>
              </a:buBlip>
              <a:tabLst>
                <a:tab pos="4034155" algn="l"/>
              </a:tabLst>
            </a:pPr>
            <a:r>
              <a:rPr lang="en-US" sz="2400" b="1" dirty="0">
                <a:latin typeface="Times New Roman"/>
                <a:ea typeface="Calibri"/>
                <a:cs typeface="Arial"/>
              </a:rPr>
              <a:t>Universally applicable in nursing situation</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11</a:t>
            </a:r>
            <a:endParaRPr lang="en-US" dirty="0">
              <a:solidFill>
                <a:prstClr val="black"/>
              </a:solidFill>
            </a:endParaRPr>
          </a:p>
        </p:txBody>
      </p:sp>
      <p:sp>
        <p:nvSpPr>
          <p:cNvPr id="5" name="مستطيل 4"/>
          <p:cNvSpPr/>
          <p:nvPr/>
        </p:nvSpPr>
        <p:spPr>
          <a:xfrm>
            <a:off x="1398495" y="794021"/>
            <a:ext cx="9762564" cy="4427879"/>
          </a:xfrm>
          <a:prstGeom prst="rect">
            <a:avLst/>
          </a:prstGeom>
        </p:spPr>
        <p:txBody>
          <a:bodyPr wrap="square">
            <a:spAutoFit/>
          </a:bodyPr>
          <a:lstStyle/>
          <a:p>
            <a:pPr algn="ctr">
              <a:lnSpc>
                <a:spcPct val="115000"/>
              </a:lnSpc>
              <a:spcAft>
                <a:spcPts val="1000"/>
              </a:spcAft>
              <a:tabLst>
                <a:tab pos="4034155" algn="l"/>
              </a:tabLst>
            </a:pPr>
            <a:r>
              <a:rPr lang="en-US" sz="2400" b="1" dirty="0">
                <a:latin typeface="Times New Roman"/>
                <a:ea typeface="Calibri"/>
                <a:cs typeface="Arial"/>
              </a:rPr>
              <a:t>Benefits of the nursing process</a:t>
            </a:r>
            <a:endParaRPr lang="en-US" sz="1600" b="1" dirty="0">
              <a:ea typeface="Calibri"/>
              <a:cs typeface="Arial"/>
            </a:endParaRPr>
          </a:p>
          <a:p>
            <a:pPr algn="just">
              <a:lnSpc>
                <a:spcPct val="115000"/>
              </a:lnSpc>
              <a:spcAft>
                <a:spcPts val="1000"/>
              </a:spcAft>
              <a:tabLst>
                <a:tab pos="4034155" algn="l"/>
              </a:tabLst>
            </a:pPr>
            <a:r>
              <a:rPr lang="en-US" sz="2400" b="1" dirty="0">
                <a:latin typeface="Times New Roman"/>
                <a:ea typeface="Calibri"/>
                <a:cs typeface="Arial"/>
              </a:rPr>
              <a:t>1- For the patient</a:t>
            </a:r>
            <a:endParaRPr lang="en-US" sz="1600" b="1" dirty="0">
              <a:ea typeface="Calibri"/>
              <a:cs typeface="Arial"/>
            </a:endParaRPr>
          </a:p>
          <a:p>
            <a:pPr algn="just">
              <a:lnSpc>
                <a:spcPct val="115000"/>
              </a:lnSpc>
              <a:spcAft>
                <a:spcPts val="1000"/>
              </a:spcAft>
              <a:tabLst>
                <a:tab pos="4034155" algn="l"/>
              </a:tabLst>
            </a:pPr>
            <a:r>
              <a:rPr lang="en-US" sz="2400" b="1" dirty="0">
                <a:latin typeface="Times New Roman"/>
                <a:ea typeface="Calibri"/>
                <a:cs typeface="Arial"/>
              </a:rPr>
              <a:t>When used well, the nursing process achieves for the patient scientifically based, holistic, individualized care, the opportunity to work collaboratively with nurses, and continuity of care.</a:t>
            </a:r>
            <a:endParaRPr lang="en-US" sz="1600" b="1" dirty="0">
              <a:ea typeface="Calibri"/>
              <a:cs typeface="Arial"/>
            </a:endParaRPr>
          </a:p>
          <a:p>
            <a:pPr algn="just">
              <a:lnSpc>
                <a:spcPct val="115000"/>
              </a:lnSpc>
              <a:spcAft>
                <a:spcPts val="1000"/>
              </a:spcAft>
              <a:tabLst>
                <a:tab pos="4034155" algn="l"/>
              </a:tabLst>
            </a:pPr>
            <a:r>
              <a:rPr lang="en-US" sz="2400" b="1" dirty="0">
                <a:latin typeface="Times New Roman"/>
                <a:ea typeface="Calibri"/>
                <a:cs typeface="Arial"/>
              </a:rPr>
              <a:t>2- For the nurse</a:t>
            </a:r>
            <a:endParaRPr lang="en-US" sz="1600" b="1" dirty="0">
              <a:ea typeface="Calibri"/>
              <a:cs typeface="Arial"/>
            </a:endParaRPr>
          </a:p>
          <a:p>
            <a:pPr algn="just">
              <a:lnSpc>
                <a:spcPct val="115000"/>
              </a:lnSpc>
              <a:spcAft>
                <a:spcPts val="1000"/>
              </a:spcAft>
              <a:tabLst>
                <a:tab pos="4034155" algn="l"/>
              </a:tabLst>
            </a:pPr>
            <a:r>
              <a:rPr lang="en-US" sz="2400" b="1" dirty="0">
                <a:latin typeface="Times New Roman"/>
                <a:ea typeface="Calibri"/>
                <a:cs typeface="Arial"/>
              </a:rPr>
              <a:t>Nurses who use nursing process in a thoughtful and systematic way achieve a clear, efficient, and cost-effective plan of action, self - confidence , job satisfaction and professional growth.</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12</a:t>
            </a:r>
            <a:endParaRPr lang="en-US" dirty="0">
              <a:solidFill>
                <a:prstClr val="black"/>
              </a:solidFill>
            </a:endParaRPr>
          </a:p>
        </p:txBody>
      </p:sp>
      <p:sp>
        <p:nvSpPr>
          <p:cNvPr id="7" name="شكل بيضاوي 6"/>
          <p:cNvSpPr/>
          <p:nvPr/>
        </p:nvSpPr>
        <p:spPr>
          <a:xfrm>
            <a:off x="4099170" y="379263"/>
            <a:ext cx="3955618" cy="1142280"/>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800" b="1" i="0" u="none" strike="noStrike" kern="0" cap="none" spc="0" normalizeH="0" baseline="0" noProof="0" dirty="0">
                <a:ln>
                  <a:noFill/>
                </a:ln>
                <a:solidFill>
                  <a:sysClr val="windowText" lastClr="000000"/>
                </a:solidFill>
                <a:effectLst/>
                <a:uLnTx/>
                <a:uFillTx/>
                <a:latin typeface="Times New Roman"/>
                <a:ea typeface="Calibri"/>
                <a:cs typeface="Arial"/>
              </a:rPr>
              <a:t>1- Assessment</a:t>
            </a:r>
            <a:endParaRPr kumimoji="0" lang="en-US" sz="16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5" name="مستطيل 4"/>
          <p:cNvSpPr/>
          <p:nvPr/>
        </p:nvSpPr>
        <p:spPr>
          <a:xfrm>
            <a:off x="1517557" y="1858230"/>
            <a:ext cx="9386047" cy="2923877"/>
          </a:xfrm>
          <a:prstGeom prst="rect">
            <a:avLst/>
          </a:prstGeom>
        </p:spPr>
        <p:txBody>
          <a:bodyPr wrap="square">
            <a:spAutoFit/>
          </a:bodyPr>
          <a:lstStyle/>
          <a:p>
            <a:pPr algn="just">
              <a:lnSpc>
                <a:spcPct val="115000"/>
              </a:lnSpc>
              <a:spcAft>
                <a:spcPts val="1000"/>
              </a:spcAft>
            </a:pPr>
            <a:r>
              <a:rPr lang="en-US" sz="3200" b="1" dirty="0">
                <a:latin typeface="Times New Roman"/>
                <a:ea typeface="Calibri"/>
                <a:cs typeface="Arial"/>
              </a:rPr>
              <a:t>Assessment: is the systematic and continuous collection, validating, and communication of patient data. These data reflect how health functioning is enhanced by health promotion or compromised by illness and injury.	</a:t>
            </a:r>
            <a:endParaRPr lang="en-US" sz="20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672352" y="697791"/>
            <a:ext cx="10878671" cy="4980851"/>
          </a:xfrm>
          <a:prstGeom prst="rect">
            <a:avLst/>
          </a:prstGeom>
        </p:spPr>
        <p:txBody>
          <a:bodyPr wrap="square">
            <a:spAutoFit/>
          </a:bodyPr>
          <a:lstStyle/>
          <a:p>
            <a:pPr algn="ctr">
              <a:lnSpc>
                <a:spcPct val="115000"/>
              </a:lnSpc>
              <a:spcAft>
                <a:spcPts val="1000"/>
              </a:spcAft>
            </a:pPr>
            <a:r>
              <a:rPr lang="en-US" sz="2400" b="1" dirty="0">
                <a:latin typeface="Times New Roman"/>
                <a:ea typeface="Calibri"/>
                <a:cs typeface="Arial"/>
              </a:rPr>
              <a:t>Types of nursing assessment</a:t>
            </a:r>
            <a:endParaRPr lang="en-US" sz="2000" dirty="0">
              <a:ea typeface="Calibri"/>
              <a:cs typeface="Arial"/>
            </a:endParaRPr>
          </a:p>
          <a:p>
            <a:pPr algn="just">
              <a:lnSpc>
                <a:spcPct val="115000"/>
              </a:lnSpc>
              <a:spcAft>
                <a:spcPts val="1000"/>
              </a:spcAft>
            </a:pPr>
            <a:r>
              <a:rPr lang="en-US" sz="2400" b="1" dirty="0">
                <a:latin typeface="Times New Roman"/>
                <a:ea typeface="Calibri"/>
                <a:cs typeface="Arial"/>
              </a:rPr>
              <a:t>1- Initial assessment:</a:t>
            </a:r>
            <a:r>
              <a:rPr lang="en-US" sz="2400" dirty="0">
                <a:latin typeface="Times New Roman"/>
                <a:ea typeface="Calibri"/>
                <a:cs typeface="Arial"/>
              </a:rPr>
              <a:t> is performed shortly after the patient is admitted to a health care agency.</a:t>
            </a:r>
            <a:endParaRPr lang="en-US" sz="2000" dirty="0">
              <a:ea typeface="Calibri"/>
              <a:cs typeface="Arial"/>
            </a:endParaRPr>
          </a:p>
          <a:p>
            <a:pPr algn="just">
              <a:lnSpc>
                <a:spcPct val="115000"/>
              </a:lnSpc>
              <a:spcAft>
                <a:spcPts val="1000"/>
              </a:spcAft>
            </a:pPr>
            <a:r>
              <a:rPr lang="en-US" sz="2400" dirty="0">
                <a:latin typeface="Times New Roman"/>
                <a:ea typeface="Calibri"/>
                <a:cs typeface="Arial"/>
              </a:rPr>
              <a:t> </a:t>
            </a:r>
            <a:endParaRPr lang="en-US" sz="2000" dirty="0">
              <a:ea typeface="Calibri"/>
              <a:cs typeface="Arial"/>
            </a:endParaRPr>
          </a:p>
          <a:p>
            <a:pPr algn="just">
              <a:lnSpc>
                <a:spcPct val="115000"/>
              </a:lnSpc>
              <a:spcAft>
                <a:spcPts val="1000"/>
              </a:spcAft>
            </a:pPr>
            <a:r>
              <a:rPr lang="en-US" sz="2400" b="1" dirty="0">
                <a:latin typeface="Times New Roman"/>
                <a:ea typeface="Calibri"/>
                <a:cs typeface="Arial"/>
              </a:rPr>
              <a:t>2- Focused assessment</a:t>
            </a:r>
            <a:r>
              <a:rPr lang="en-US" sz="2400" dirty="0">
                <a:latin typeface="Times New Roman"/>
                <a:ea typeface="Calibri"/>
                <a:cs typeface="Arial"/>
              </a:rPr>
              <a:t>: the nurse gathers data about a specific problem that has already been identified.</a:t>
            </a:r>
            <a:endParaRPr lang="en-US" sz="2000" dirty="0">
              <a:ea typeface="Calibri"/>
              <a:cs typeface="Arial"/>
            </a:endParaRPr>
          </a:p>
          <a:p>
            <a:pPr algn="just">
              <a:lnSpc>
                <a:spcPct val="115000"/>
              </a:lnSpc>
              <a:spcAft>
                <a:spcPts val="1000"/>
              </a:spcAft>
            </a:pPr>
            <a:r>
              <a:rPr lang="en-US" sz="2400" b="1" dirty="0">
                <a:latin typeface="Times New Roman"/>
                <a:ea typeface="Calibri"/>
                <a:cs typeface="Arial"/>
              </a:rPr>
              <a:t>3- Emergency assessment:</a:t>
            </a:r>
            <a:r>
              <a:rPr lang="en-US" sz="2400" dirty="0">
                <a:latin typeface="Times New Roman"/>
                <a:ea typeface="Calibri"/>
                <a:cs typeface="Arial"/>
              </a:rPr>
              <a:t> when a physiologic or psychological crises presents, the nurse performs an emergency assessment to identify life threatening problems.</a:t>
            </a:r>
            <a:endParaRPr lang="en-US" sz="2000" dirty="0">
              <a:ea typeface="Calibri"/>
              <a:cs typeface="Arial"/>
            </a:endParaRPr>
          </a:p>
          <a:p>
            <a:pPr algn="just">
              <a:lnSpc>
                <a:spcPct val="115000"/>
              </a:lnSpc>
              <a:spcAft>
                <a:spcPts val="1000"/>
              </a:spcAft>
            </a:pPr>
            <a:r>
              <a:rPr lang="en-US" sz="2400" b="1" dirty="0">
                <a:latin typeface="Times New Roman"/>
                <a:ea typeface="Calibri"/>
                <a:cs typeface="Arial"/>
              </a:rPr>
              <a:t>4- Time-lapsed assessment:</a:t>
            </a:r>
            <a:r>
              <a:rPr lang="en-US" sz="2400" dirty="0">
                <a:latin typeface="Times New Roman"/>
                <a:ea typeface="Calibri"/>
                <a:cs typeface="Arial"/>
              </a:rPr>
              <a:t> is scheduled to compare a patient's current status to baseline data obtained earlier.</a:t>
            </a:r>
            <a:endParaRPr lang="en-US" sz="2000" dirty="0">
              <a:ea typeface="Calibri"/>
              <a:cs typeface="Aria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13</a:t>
            </a:r>
            <a:endParaRPr lang="en-US" dirty="0">
              <a:solidFill>
                <a:prstClr val="black"/>
              </a:solidFil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14</a:t>
            </a:r>
            <a:endParaRPr lang="en-US" dirty="0">
              <a:solidFill>
                <a:prstClr val="black"/>
              </a:solidFill>
            </a:endParaRPr>
          </a:p>
        </p:txBody>
      </p:sp>
      <p:sp>
        <p:nvSpPr>
          <p:cNvPr id="5" name="مستطيل 4"/>
          <p:cNvSpPr/>
          <p:nvPr/>
        </p:nvSpPr>
        <p:spPr>
          <a:xfrm>
            <a:off x="1169893" y="840514"/>
            <a:ext cx="9866061" cy="4697696"/>
          </a:xfrm>
          <a:prstGeom prst="rect">
            <a:avLst/>
          </a:prstGeom>
        </p:spPr>
        <p:txBody>
          <a:bodyPr wrap="square">
            <a:spAutoFit/>
          </a:bodyPr>
          <a:lstStyle/>
          <a:p>
            <a:pPr algn="ctr">
              <a:lnSpc>
                <a:spcPct val="115000"/>
              </a:lnSpc>
              <a:spcAft>
                <a:spcPts val="1000"/>
              </a:spcAft>
            </a:pPr>
            <a:r>
              <a:rPr lang="en-US" sz="2400" b="1" dirty="0">
                <a:latin typeface="Times New Roman"/>
                <a:ea typeface="Calibri"/>
                <a:cs typeface="Arial"/>
              </a:rPr>
              <a:t>Types of data</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There are two types of data subjective and objective</a:t>
            </a:r>
            <a:r>
              <a:rPr lang="en-US" sz="2400" b="1" dirty="0" smtClean="0">
                <a:latin typeface="Times New Roman"/>
                <a:ea typeface="Calibri"/>
                <a:cs typeface="Arial"/>
              </a:rPr>
              <a:t>:</a:t>
            </a:r>
          </a:p>
          <a:p>
            <a:pPr algn="just">
              <a:lnSpc>
                <a:spcPct val="115000"/>
              </a:lnSpc>
              <a:spcAft>
                <a:spcPts val="1000"/>
              </a:spcAft>
            </a:pP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Subjective data: also called symptoms  which refers to information perceived only by the affected person such as feeling nervous, nauseated or experiencing pain</a:t>
            </a:r>
            <a:r>
              <a:rPr lang="en-US" sz="2400" b="1" dirty="0" smtClean="0">
                <a:latin typeface="Times New Roman"/>
                <a:ea typeface="Calibri"/>
                <a:cs typeface="Arial"/>
              </a:rPr>
              <a:t>.</a:t>
            </a:r>
          </a:p>
          <a:p>
            <a:pPr algn="just">
              <a:lnSpc>
                <a:spcPct val="115000"/>
              </a:lnSpc>
              <a:spcAft>
                <a:spcPts val="1000"/>
              </a:spcAft>
            </a:pP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Objective data: also called signs which refers to observable and measurable data that can be seen, heard, or felt by someone other than the person experiencing them such as vital signs. </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15</a:t>
            </a:r>
            <a:endParaRPr lang="en-US" dirty="0">
              <a:solidFill>
                <a:prstClr val="black"/>
              </a:solidFill>
            </a:endParaRPr>
          </a:p>
        </p:txBody>
      </p:sp>
      <p:sp>
        <p:nvSpPr>
          <p:cNvPr id="5" name="مستطيل 4"/>
          <p:cNvSpPr/>
          <p:nvPr/>
        </p:nvSpPr>
        <p:spPr>
          <a:xfrm>
            <a:off x="1250577" y="947104"/>
            <a:ext cx="8888506" cy="4799263"/>
          </a:xfrm>
          <a:prstGeom prst="rect">
            <a:avLst/>
          </a:prstGeom>
        </p:spPr>
        <p:txBody>
          <a:bodyPr wrap="square">
            <a:spAutoFit/>
          </a:bodyPr>
          <a:lstStyle/>
          <a:p>
            <a:pPr algn="ctr">
              <a:lnSpc>
                <a:spcPct val="115000"/>
              </a:lnSpc>
              <a:spcAft>
                <a:spcPts val="1000"/>
              </a:spcAft>
            </a:pPr>
            <a:r>
              <a:rPr lang="en-US" sz="2400" b="1" dirty="0">
                <a:latin typeface="Times New Roman"/>
                <a:ea typeface="Calibri"/>
                <a:cs typeface="Arial"/>
              </a:rPr>
              <a:t>Source of data</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1- Patient: primary and usually the best source of information.</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2- Family</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3- Patient record</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4- Other health care professionals </a:t>
            </a:r>
            <a:endParaRPr lang="en-US" sz="2400" b="1" dirty="0" smtClean="0">
              <a:latin typeface="Times New Roman"/>
              <a:ea typeface="Calibri"/>
              <a:cs typeface="Arial"/>
            </a:endParaRPr>
          </a:p>
          <a:p>
            <a:pPr algn="just">
              <a:lnSpc>
                <a:spcPct val="115000"/>
              </a:lnSpc>
              <a:spcAft>
                <a:spcPts val="1000"/>
              </a:spcAft>
            </a:pPr>
            <a:endParaRPr lang="en-US" sz="1600" b="1" dirty="0">
              <a:ea typeface="Calibri"/>
              <a:cs typeface="Arial"/>
            </a:endParaRPr>
          </a:p>
          <a:p>
            <a:pPr algn="ctr">
              <a:lnSpc>
                <a:spcPct val="115000"/>
              </a:lnSpc>
              <a:spcAft>
                <a:spcPts val="1000"/>
              </a:spcAft>
            </a:pPr>
            <a:r>
              <a:rPr lang="en-US" sz="2400" b="1" dirty="0">
                <a:latin typeface="Times New Roman"/>
                <a:ea typeface="Calibri"/>
                <a:cs typeface="Arial"/>
              </a:rPr>
              <a:t>Components of data collection</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1- Nursing history</a:t>
            </a:r>
            <a:endParaRPr lang="en-US" sz="1600" b="1" dirty="0">
              <a:ea typeface="Calibri"/>
              <a:cs typeface="Arial"/>
            </a:endParaRPr>
          </a:p>
          <a:p>
            <a:pPr algn="just">
              <a:lnSpc>
                <a:spcPct val="115000"/>
              </a:lnSpc>
              <a:spcAft>
                <a:spcPts val="1000"/>
              </a:spcAft>
            </a:pPr>
            <a:r>
              <a:rPr lang="en-US" sz="2400" b="1" dirty="0">
                <a:latin typeface="Times New Roman"/>
                <a:ea typeface="Calibri"/>
                <a:cs typeface="Arial"/>
              </a:rPr>
              <a:t>2- Nursing physical assessment</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16</a:t>
            </a:r>
            <a:endParaRPr lang="en-US" dirty="0">
              <a:solidFill>
                <a:prstClr val="black"/>
              </a:solidFill>
            </a:endParaRPr>
          </a:p>
        </p:txBody>
      </p:sp>
      <p:sp>
        <p:nvSpPr>
          <p:cNvPr id="7" name="شكل بيضاوي 6"/>
          <p:cNvSpPr/>
          <p:nvPr/>
        </p:nvSpPr>
        <p:spPr>
          <a:xfrm>
            <a:off x="3227294" y="439663"/>
            <a:ext cx="4531659" cy="1643816"/>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cs typeface="Arial"/>
              </a:rPr>
              <a:t>2- Nursing diagnosis</a:t>
            </a:r>
            <a:endParaRPr kumimoji="0" lang="en-US" sz="14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5" name="مستطيل 4"/>
          <p:cNvSpPr/>
          <p:nvPr/>
        </p:nvSpPr>
        <p:spPr>
          <a:xfrm>
            <a:off x="1504362" y="2259724"/>
            <a:ext cx="8552328" cy="1578894"/>
          </a:xfrm>
          <a:prstGeom prst="rect">
            <a:avLst/>
          </a:prstGeom>
        </p:spPr>
        <p:txBody>
          <a:bodyPr wrap="square">
            <a:spAutoFit/>
          </a:bodyPr>
          <a:lstStyle/>
          <a:p>
            <a:pPr algn="just">
              <a:lnSpc>
                <a:spcPct val="115000"/>
              </a:lnSpc>
              <a:spcAft>
                <a:spcPts val="1000"/>
              </a:spcAft>
            </a:pPr>
            <a:r>
              <a:rPr lang="en-US" sz="2800" b="1" dirty="0">
                <a:latin typeface="Times New Roman"/>
                <a:ea typeface="Calibri"/>
                <a:cs typeface="Arial"/>
              </a:rPr>
              <a:t>Nursing diagnosis: actual or potential health problems that can be prevented or resolved by independent nursing intervention.</a:t>
            </a:r>
            <a:endParaRPr lang="en-US"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524435" y="697791"/>
            <a:ext cx="10741841" cy="4370427"/>
          </a:xfrm>
          <a:prstGeom prst="rect">
            <a:avLst/>
          </a:prstGeom>
        </p:spPr>
        <p:txBody>
          <a:bodyPr wrap="square">
            <a:spAutoFit/>
          </a:bodyPr>
          <a:lstStyle/>
          <a:p>
            <a:pPr algn="ctr">
              <a:lnSpc>
                <a:spcPct val="115000"/>
              </a:lnSpc>
              <a:spcAft>
                <a:spcPts val="1000"/>
              </a:spcAft>
            </a:pPr>
            <a:r>
              <a:rPr lang="en-US" sz="3200" b="1" dirty="0">
                <a:latin typeface="Times New Roman"/>
                <a:ea typeface="Calibri"/>
                <a:cs typeface="Arial"/>
              </a:rPr>
              <a:t>Types of nursing diagnosis</a:t>
            </a:r>
            <a:endParaRPr lang="en-US" sz="2800" dirty="0">
              <a:ea typeface="Calibri"/>
              <a:cs typeface="Arial"/>
            </a:endParaRPr>
          </a:p>
          <a:p>
            <a:pPr algn="just">
              <a:lnSpc>
                <a:spcPct val="115000"/>
              </a:lnSpc>
              <a:spcAft>
                <a:spcPts val="1000"/>
              </a:spcAft>
            </a:pPr>
            <a:r>
              <a:rPr lang="en-US" sz="3200" dirty="0">
                <a:latin typeface="Times New Roman"/>
                <a:ea typeface="Calibri"/>
                <a:cs typeface="Arial"/>
              </a:rPr>
              <a:t>1- </a:t>
            </a:r>
            <a:r>
              <a:rPr lang="en-US" sz="3200" b="1" dirty="0">
                <a:latin typeface="Times New Roman"/>
                <a:ea typeface="Calibri"/>
                <a:cs typeface="Arial"/>
              </a:rPr>
              <a:t>Actual nursing diagnosis:</a:t>
            </a:r>
            <a:r>
              <a:rPr lang="en-US" sz="3200" dirty="0">
                <a:latin typeface="Times New Roman"/>
                <a:ea typeface="Calibri"/>
                <a:cs typeface="Arial"/>
              </a:rPr>
              <a:t> represent a problem that has been validated by the presence of major defining characteristics</a:t>
            </a:r>
            <a:r>
              <a:rPr lang="en-US" sz="3200" dirty="0" smtClean="0">
                <a:latin typeface="Times New Roman"/>
                <a:ea typeface="Calibri"/>
                <a:cs typeface="Arial"/>
              </a:rPr>
              <a:t>.</a:t>
            </a:r>
          </a:p>
          <a:p>
            <a:pPr algn="just">
              <a:lnSpc>
                <a:spcPct val="115000"/>
              </a:lnSpc>
              <a:spcAft>
                <a:spcPts val="1000"/>
              </a:spcAft>
            </a:pPr>
            <a:endParaRPr lang="en-US" sz="2800" dirty="0">
              <a:ea typeface="Calibri"/>
              <a:cs typeface="Arial"/>
            </a:endParaRPr>
          </a:p>
          <a:p>
            <a:pPr algn="just">
              <a:lnSpc>
                <a:spcPct val="115000"/>
              </a:lnSpc>
              <a:spcAft>
                <a:spcPts val="1000"/>
              </a:spcAft>
            </a:pPr>
            <a:r>
              <a:rPr lang="en-US" sz="3200" dirty="0">
                <a:latin typeface="Times New Roman"/>
                <a:ea typeface="Calibri"/>
                <a:cs typeface="Arial"/>
              </a:rPr>
              <a:t>2- </a:t>
            </a:r>
            <a:r>
              <a:rPr lang="en-US" sz="3200" b="1" dirty="0">
                <a:latin typeface="Times New Roman"/>
                <a:ea typeface="Calibri"/>
                <a:cs typeface="Arial"/>
              </a:rPr>
              <a:t>Risk nursing diagnosis(potential</a:t>
            </a:r>
            <a:r>
              <a:rPr lang="en-US" sz="3200" dirty="0">
                <a:latin typeface="Times New Roman"/>
                <a:ea typeface="Calibri"/>
                <a:cs typeface="Arial"/>
              </a:rPr>
              <a:t>): are clinical judgments that an individual, family, or community is more vulnerable to develop the problem than others in the same or similar situation.</a:t>
            </a:r>
            <a:endParaRPr lang="en-US" sz="2800" dirty="0">
              <a:ea typeface="Calibri"/>
              <a:cs typeface="Aria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17</a:t>
            </a:r>
            <a:endParaRPr lang="en-US" dirty="0">
              <a:solidFill>
                <a:prstClr val="black"/>
              </a:solidFil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18</a:t>
            </a:r>
            <a:endParaRPr lang="en-US" dirty="0">
              <a:solidFill>
                <a:prstClr val="black"/>
              </a:solidFill>
            </a:endParaRPr>
          </a:p>
        </p:txBody>
      </p:sp>
      <p:sp>
        <p:nvSpPr>
          <p:cNvPr id="5" name="مستطيل 4"/>
          <p:cNvSpPr/>
          <p:nvPr/>
        </p:nvSpPr>
        <p:spPr>
          <a:xfrm>
            <a:off x="382990" y="294713"/>
            <a:ext cx="11514667" cy="5702074"/>
          </a:xfrm>
          <a:prstGeom prst="rect">
            <a:avLst/>
          </a:prstGeom>
        </p:spPr>
        <p:txBody>
          <a:bodyPr wrap="square">
            <a:spAutoFit/>
          </a:bodyPr>
          <a:lstStyle/>
          <a:p>
            <a:pPr>
              <a:lnSpc>
                <a:spcPct val="115000"/>
              </a:lnSpc>
              <a:spcAft>
                <a:spcPts val="1000"/>
              </a:spcAft>
            </a:pPr>
            <a:r>
              <a:rPr lang="en-US" dirty="0">
                <a:latin typeface="Times New Roman"/>
                <a:ea typeface="Calibri"/>
                <a:cs typeface="Arial"/>
              </a:rPr>
              <a:t> </a:t>
            </a:r>
            <a:endParaRPr lang="en-US" sz="1200" dirty="0">
              <a:ea typeface="Calibri"/>
              <a:cs typeface="Arial"/>
            </a:endParaRPr>
          </a:p>
          <a:p>
            <a:pPr algn="just">
              <a:lnSpc>
                <a:spcPct val="115000"/>
              </a:lnSpc>
              <a:spcAft>
                <a:spcPts val="1000"/>
              </a:spcAft>
            </a:pPr>
            <a:r>
              <a:rPr lang="en-US" sz="2800" b="1" dirty="0" smtClean="0">
                <a:latin typeface="Times New Roman"/>
                <a:ea typeface="Calibri"/>
                <a:cs typeface="Arial"/>
              </a:rPr>
              <a:t>3-Possible </a:t>
            </a:r>
            <a:r>
              <a:rPr lang="en-US" sz="2800" b="1" dirty="0">
                <a:latin typeface="Times New Roman"/>
                <a:ea typeface="Calibri"/>
                <a:cs typeface="Arial"/>
              </a:rPr>
              <a:t>nursing diagnosis: </a:t>
            </a:r>
            <a:r>
              <a:rPr lang="en-US" sz="2800" dirty="0">
                <a:latin typeface="Times New Roman"/>
                <a:ea typeface="Calibri"/>
                <a:cs typeface="Arial"/>
              </a:rPr>
              <a:t>are statements describing a suspected problem for which additional data are needed. Additional data are used to confirm or rule out the suspected problem</a:t>
            </a:r>
            <a:r>
              <a:rPr lang="en-US" sz="2800" dirty="0" smtClean="0">
                <a:latin typeface="Times New Roman"/>
                <a:ea typeface="Calibri"/>
                <a:cs typeface="Arial"/>
              </a:rPr>
              <a:t>.</a:t>
            </a:r>
          </a:p>
          <a:p>
            <a:pPr algn="just">
              <a:lnSpc>
                <a:spcPct val="115000"/>
              </a:lnSpc>
              <a:spcAft>
                <a:spcPts val="1000"/>
              </a:spcAft>
            </a:pPr>
            <a:endParaRPr lang="en-US" b="1" dirty="0">
              <a:ea typeface="Calibri"/>
              <a:cs typeface="Arial"/>
            </a:endParaRPr>
          </a:p>
          <a:p>
            <a:pPr algn="just">
              <a:lnSpc>
                <a:spcPct val="115000"/>
              </a:lnSpc>
              <a:spcAft>
                <a:spcPts val="1000"/>
              </a:spcAft>
            </a:pPr>
            <a:r>
              <a:rPr lang="en-US" sz="2800" b="1" dirty="0" smtClean="0">
                <a:latin typeface="Times New Roman"/>
                <a:ea typeface="Calibri"/>
                <a:cs typeface="Arial"/>
              </a:rPr>
              <a:t>4- Wellness diagnosis: </a:t>
            </a:r>
            <a:r>
              <a:rPr lang="en-US" sz="2800" dirty="0" smtClean="0">
                <a:latin typeface="Times New Roman"/>
                <a:ea typeface="Calibri"/>
                <a:cs typeface="Arial"/>
              </a:rPr>
              <a:t>are clinical judgments about individual, family, or community in transition from specific level of wellness to a higher level of wellness</a:t>
            </a:r>
            <a:r>
              <a:rPr lang="en-US" sz="2800" dirty="0" smtClean="0">
                <a:latin typeface="Times New Roman"/>
                <a:ea typeface="Calibri"/>
                <a:cs typeface="Arial"/>
              </a:rPr>
              <a:t>.</a:t>
            </a:r>
            <a:endParaRPr lang="en-US" sz="2800" dirty="0" smtClean="0">
              <a:latin typeface="Times New Roman"/>
              <a:ea typeface="Calibri"/>
              <a:cs typeface="Arial"/>
            </a:endParaRPr>
          </a:p>
          <a:p>
            <a:pPr algn="just">
              <a:lnSpc>
                <a:spcPct val="115000"/>
              </a:lnSpc>
              <a:spcAft>
                <a:spcPts val="1000"/>
              </a:spcAft>
            </a:pPr>
            <a:r>
              <a:rPr lang="en-US" sz="2800" b="1" dirty="0">
                <a:latin typeface="Times New Roman"/>
                <a:ea typeface="Calibri"/>
                <a:cs typeface="Arial"/>
              </a:rPr>
              <a:t>5- Syndrome nursing diagnosis: </a:t>
            </a:r>
            <a:r>
              <a:rPr lang="en-US" sz="2800" dirty="0">
                <a:latin typeface="Times New Roman"/>
                <a:ea typeface="Calibri"/>
                <a:cs typeface="Arial"/>
              </a:rPr>
              <a:t>comprise a cluster of actual or risk nursing diagnosis that are predicted to be present because of a certain event or situation</a:t>
            </a:r>
            <a:r>
              <a:rPr lang="en-US" sz="2800" dirty="0" smtClean="0">
                <a:latin typeface="Times New Roman"/>
                <a:ea typeface="Calibri"/>
                <a:cs typeface="Arial"/>
              </a:rPr>
              <a:t>.</a:t>
            </a:r>
            <a:endParaRPr lang="en-US"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2551419" y="657243"/>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204223" y="1026868"/>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19</a:t>
            </a:r>
            <a:endParaRPr lang="en-US" dirty="0">
              <a:solidFill>
                <a:prstClr val="black"/>
              </a:solidFill>
            </a:endParaRPr>
          </a:p>
        </p:txBody>
      </p:sp>
      <p:graphicFrame>
        <p:nvGraphicFramePr>
          <p:cNvPr id="5" name="جدول 4"/>
          <p:cNvGraphicFramePr>
            <a:graphicFrameLocks noGrp="1"/>
          </p:cNvGraphicFramePr>
          <p:nvPr>
            <p:extLst>
              <p:ext uri="{D42A27DB-BD31-4B8C-83A1-F6EECF244321}">
                <p14:modId xmlns:p14="http://schemas.microsoft.com/office/powerpoint/2010/main" val="770127659"/>
              </p:ext>
            </p:extLst>
          </p:nvPr>
        </p:nvGraphicFramePr>
        <p:xfrm>
          <a:off x="1204221" y="1480996"/>
          <a:ext cx="9943390" cy="4006302"/>
        </p:xfrm>
        <a:graphic>
          <a:graphicData uri="http://schemas.openxmlformats.org/drawingml/2006/table">
            <a:tbl>
              <a:tblPr firstRow="1" firstCol="1" bandRow="1"/>
              <a:tblGrid>
                <a:gridCol w="4971695"/>
                <a:gridCol w="4971695"/>
              </a:tblGrid>
              <a:tr h="750551">
                <a:tc>
                  <a:txBody>
                    <a:bodyPr/>
                    <a:lstStyle/>
                    <a:p>
                      <a:pPr algn="ctr" rtl="0">
                        <a:lnSpc>
                          <a:spcPct val="115000"/>
                        </a:lnSpc>
                        <a:spcAft>
                          <a:spcPts val="0"/>
                        </a:spcAft>
                      </a:pPr>
                      <a:r>
                        <a:rPr lang="en-US" sz="2000" b="1" dirty="0">
                          <a:effectLst/>
                          <a:latin typeface="Times New Roman"/>
                          <a:ea typeface="Calibri"/>
                          <a:cs typeface="Arial"/>
                        </a:rPr>
                        <a:t>Nursing Diagnosis</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effectLst/>
                          <a:latin typeface="Times New Roman"/>
                          <a:ea typeface="Calibri"/>
                          <a:cs typeface="Arial"/>
                        </a:rPr>
                        <a:t>Medical Diagnosis</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7325">
                <a:tc>
                  <a:txBody>
                    <a:bodyPr/>
                    <a:lstStyle/>
                    <a:p>
                      <a:pPr algn="l" rtl="0">
                        <a:lnSpc>
                          <a:spcPct val="115000"/>
                        </a:lnSpc>
                        <a:spcAft>
                          <a:spcPts val="0"/>
                        </a:spcAft>
                      </a:pPr>
                      <a:r>
                        <a:rPr lang="en-US" sz="2000" b="1" dirty="0">
                          <a:effectLst/>
                          <a:latin typeface="Times New Roman"/>
                          <a:ea typeface="Calibri"/>
                          <a:cs typeface="Arial"/>
                        </a:rPr>
                        <a:t>Identify unhealthy response to health and illness</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b="1" dirty="0">
                          <a:effectLst/>
                          <a:latin typeface="Times New Roman"/>
                          <a:ea typeface="Calibri"/>
                          <a:cs typeface="Arial"/>
                        </a:rPr>
                        <a:t>Identify disease</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1101">
                <a:tc>
                  <a:txBody>
                    <a:bodyPr/>
                    <a:lstStyle/>
                    <a:p>
                      <a:pPr algn="l" rtl="0">
                        <a:lnSpc>
                          <a:spcPct val="115000"/>
                        </a:lnSpc>
                        <a:spcAft>
                          <a:spcPts val="0"/>
                        </a:spcAft>
                      </a:pPr>
                      <a:r>
                        <a:rPr lang="en-US" sz="2000" b="1" dirty="0">
                          <a:effectLst/>
                          <a:latin typeface="Times New Roman"/>
                          <a:ea typeface="Calibri"/>
                          <a:cs typeface="Arial"/>
                        </a:rPr>
                        <a:t>Described problems treated by nurses within the scope of independent nursing care</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b="1" dirty="0">
                          <a:effectLst/>
                          <a:latin typeface="Times New Roman"/>
                          <a:ea typeface="Calibri"/>
                          <a:cs typeface="Arial"/>
                        </a:rPr>
                        <a:t>Describe problems for which the physician directs the primary treatment</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7325">
                <a:tc>
                  <a:txBody>
                    <a:bodyPr/>
                    <a:lstStyle/>
                    <a:p>
                      <a:pPr algn="l" rtl="0">
                        <a:lnSpc>
                          <a:spcPct val="115000"/>
                        </a:lnSpc>
                        <a:spcAft>
                          <a:spcPts val="0"/>
                        </a:spcAft>
                      </a:pPr>
                      <a:r>
                        <a:rPr lang="en-US" sz="2000" b="1">
                          <a:effectLst/>
                          <a:latin typeface="Times New Roman"/>
                          <a:ea typeface="Calibri"/>
                          <a:cs typeface="Arial"/>
                        </a:rPr>
                        <a:t>Change from day to day as the patient's response change </a:t>
                      </a:r>
                      <a:endParaRPr lang="en-US" sz="1400" b="1">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000" b="1" dirty="0">
                          <a:effectLst/>
                          <a:latin typeface="Times New Roman"/>
                          <a:ea typeface="Calibri"/>
                          <a:cs typeface="Arial"/>
                        </a:rPr>
                        <a:t>Remain the same for as long as the disease is present</a:t>
                      </a:r>
                      <a:endParaRPr lang="en-US" sz="14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2122144" y="657243"/>
            <a:ext cx="74765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Nursing diagnosis Versus Medical diagnosis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a:t>Basrah</a:t>
            </a:r>
            <a:r>
              <a:rPr lang="en-GB" dirty="0"/>
              <a:t> </a:t>
            </a:r>
            <a:r>
              <a:rPr lang="en-GB" dirty="0" smtClean="0"/>
              <a:t>–</a:t>
            </a:r>
            <a:r>
              <a:rPr lang="en-US" dirty="0" smtClean="0"/>
              <a:t>College of Nursing</a:t>
            </a:r>
            <a:r>
              <a:rPr lang="en-GB" dirty="0" smtClean="0"/>
              <a:t>–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229085" y="1214478"/>
            <a:ext cx="9666095" cy="3877985"/>
          </a:xfrm>
          <a:prstGeom prst="rect">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en-US" sz="3600" i="1" dirty="0">
                <a:latin typeface="Times New Roman" panose="02020603050405020304" pitchFamily="18" charset="0"/>
                <a:ea typeface="Times New Roman" panose="02020603050405020304" pitchFamily="18" charset="0"/>
              </a:rPr>
              <a:t> </a:t>
            </a:r>
            <a:r>
              <a:rPr lang="en-US" sz="3200" b="1" i="1" dirty="0" smtClean="0">
                <a:latin typeface="Times New Roman" panose="02020603050405020304" pitchFamily="18" charset="0"/>
                <a:ea typeface="Times New Roman" panose="02020603050405020304" pitchFamily="18" charset="0"/>
              </a:rPr>
              <a:t>Objectives</a:t>
            </a:r>
          </a:p>
          <a:p>
            <a:pPr>
              <a:lnSpc>
                <a:spcPct val="150000"/>
              </a:lnSpc>
            </a:pPr>
            <a:r>
              <a:rPr lang="en-US" sz="3200" b="1" i="1" dirty="0" smtClean="0">
                <a:latin typeface="Times New Roman" panose="02020603050405020304" pitchFamily="18" charset="0"/>
                <a:ea typeface="Times New Roman" panose="02020603050405020304" pitchFamily="18" charset="0"/>
              </a:rPr>
              <a:t>1- To recognize basic information about nursing aims and nursing roles.</a:t>
            </a:r>
          </a:p>
          <a:p>
            <a:pPr>
              <a:lnSpc>
                <a:spcPct val="150000"/>
              </a:lnSpc>
            </a:pPr>
            <a:r>
              <a:rPr lang="en-US" sz="3200" b="1" i="1" dirty="0" smtClean="0">
                <a:latin typeface="Times New Roman" panose="02020603050405020304" pitchFamily="18" charset="0"/>
                <a:ea typeface="Times New Roman" panose="02020603050405020304" pitchFamily="18" charset="0"/>
              </a:rPr>
              <a:t>2- To understand steps of nursing process and how to apply it.</a:t>
            </a: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Tree>
    <p:extLst>
      <p:ext uri="{BB962C8B-B14F-4D97-AF65-F5344CB8AC3E}">
        <p14:creationId xmlns:p14="http://schemas.microsoft.com/office/powerpoint/2010/main" val="1388640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20</a:t>
            </a:r>
            <a:endParaRPr lang="en-US" dirty="0">
              <a:solidFill>
                <a:prstClr val="black"/>
              </a:solidFill>
            </a:endParaRPr>
          </a:p>
        </p:txBody>
      </p:sp>
      <p:sp>
        <p:nvSpPr>
          <p:cNvPr id="5" name="مستطيل 4"/>
          <p:cNvSpPr/>
          <p:nvPr/>
        </p:nvSpPr>
        <p:spPr>
          <a:xfrm>
            <a:off x="3751729" y="668156"/>
            <a:ext cx="5177118" cy="490199"/>
          </a:xfrm>
          <a:prstGeom prst="rect">
            <a:avLst/>
          </a:prstGeom>
        </p:spPr>
        <p:txBody>
          <a:bodyPr wrap="square">
            <a:spAutoFit/>
          </a:bodyPr>
          <a:lstStyle/>
          <a:p>
            <a:pPr algn="ctr">
              <a:lnSpc>
                <a:spcPct val="115000"/>
              </a:lnSpc>
              <a:spcAft>
                <a:spcPts val="1000"/>
              </a:spcAft>
            </a:pPr>
            <a:r>
              <a:rPr lang="en-US" sz="2400" b="1" dirty="0">
                <a:latin typeface="Times New Roman"/>
                <a:ea typeface="Calibri"/>
                <a:cs typeface="Arial"/>
              </a:rPr>
              <a:t>Components of  nursing diagnosis</a:t>
            </a:r>
            <a:endParaRPr lang="en-US" sz="1600" dirty="0">
              <a:ea typeface="Calibri"/>
              <a:cs typeface="Arial"/>
            </a:endParaRPr>
          </a:p>
        </p:txBody>
      </p:sp>
      <p:graphicFrame>
        <p:nvGraphicFramePr>
          <p:cNvPr id="8" name="رسم تخطيطي 7"/>
          <p:cNvGraphicFramePr/>
          <p:nvPr>
            <p:extLst>
              <p:ext uri="{D42A27DB-BD31-4B8C-83A1-F6EECF244321}">
                <p14:modId xmlns:p14="http://schemas.microsoft.com/office/powerpoint/2010/main" val="1147937791"/>
              </p:ext>
            </p:extLst>
          </p:nvPr>
        </p:nvGraphicFramePr>
        <p:xfrm>
          <a:off x="900954" y="1336675"/>
          <a:ext cx="10031506" cy="4184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21</a:t>
            </a:r>
            <a:endParaRPr lang="en-US" dirty="0">
              <a:solidFill>
                <a:prstClr val="black"/>
              </a:solidFill>
            </a:endParaRPr>
          </a:p>
        </p:txBody>
      </p:sp>
      <p:cxnSp>
        <p:nvCxnSpPr>
          <p:cNvPr id="7" name="رابط كسهم مستقيم 6"/>
          <p:cNvCxnSpPr/>
          <p:nvPr/>
        </p:nvCxnSpPr>
        <p:spPr>
          <a:xfrm>
            <a:off x="1957705" y="6522085"/>
            <a:ext cx="65595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3625215" y="6522085"/>
            <a:ext cx="645160" cy="0"/>
          </a:xfrm>
          <a:prstGeom prst="straightConnector1">
            <a:avLst/>
          </a:prstGeom>
          <a:noFill/>
          <a:ln w="9525" cap="flat" cmpd="sng" algn="ctr">
            <a:solidFill>
              <a:srgbClr val="4F81BD">
                <a:shade val="95000"/>
                <a:satMod val="105000"/>
              </a:srgbClr>
            </a:solidFill>
            <a:prstDash val="solid"/>
            <a:tailEnd type="arrow"/>
          </a:ln>
          <a:effectLst/>
        </p:spPr>
      </p:cxnSp>
      <p:sp>
        <p:nvSpPr>
          <p:cNvPr id="5" name="Rectangle 3"/>
          <p:cNvSpPr>
            <a:spLocks noChangeArrowheads="1"/>
          </p:cNvSpPr>
          <p:nvPr/>
        </p:nvSpPr>
        <p:spPr bwMode="auto">
          <a:xfrm>
            <a:off x="3173506" y="438238"/>
            <a:ext cx="4221027"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Formulating nursing diagnosis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 name="رابط كسهم مستقيم 10"/>
          <p:cNvCxnSpPr/>
          <p:nvPr/>
        </p:nvCxnSpPr>
        <p:spPr>
          <a:xfrm>
            <a:off x="1957705" y="6522085"/>
            <a:ext cx="65595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3625215" y="6522085"/>
            <a:ext cx="645160" cy="0"/>
          </a:xfrm>
          <a:prstGeom prst="straightConnector1">
            <a:avLst/>
          </a:prstGeom>
          <a:noFill/>
          <a:ln w="9525" cap="flat" cmpd="sng" algn="ctr">
            <a:solidFill>
              <a:srgbClr val="4F81BD">
                <a:shade val="95000"/>
                <a:satMod val="105000"/>
              </a:srgbClr>
            </a:solidFill>
            <a:prstDash val="solid"/>
            <a:tailEnd type="arrow"/>
          </a:ln>
          <a:effectLst/>
        </p:spPr>
      </p:cxnSp>
      <p:sp>
        <p:nvSpPr>
          <p:cNvPr id="13" name="Rectangle 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cxnSp>
        <p:nvCxnSpPr>
          <p:cNvPr id="24" name="رابط كسهم مستقيم 23"/>
          <p:cNvCxnSpPr/>
          <p:nvPr/>
        </p:nvCxnSpPr>
        <p:spPr>
          <a:xfrm>
            <a:off x="1957705" y="6522085"/>
            <a:ext cx="65595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a:off x="3625215" y="6522085"/>
            <a:ext cx="645160" cy="0"/>
          </a:xfrm>
          <a:prstGeom prst="straightConnector1">
            <a:avLst/>
          </a:prstGeom>
          <a:noFill/>
          <a:ln w="9525" cap="flat" cmpd="sng" algn="ctr">
            <a:solidFill>
              <a:srgbClr val="4F81BD">
                <a:shade val="95000"/>
                <a:satMod val="105000"/>
              </a:srgbClr>
            </a:solidFill>
            <a:prstDash val="solid"/>
            <a:tailEnd type="arrow"/>
          </a:ln>
          <a:effectLst/>
        </p:spPr>
      </p:cxnSp>
      <p:sp>
        <p:nvSpPr>
          <p:cNvPr id="26" name="Rectangle 1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27" name="Rectangle 12"/>
          <p:cNvSpPr>
            <a:spLocks noChangeArrowheads="1"/>
          </p:cNvSpPr>
          <p:nvPr/>
        </p:nvSpPr>
        <p:spPr bwMode="auto">
          <a:xfrm>
            <a:off x="1072242" y="1774743"/>
            <a:ext cx="82198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Problem               Related to (Etiology)                  Manifested by (Defining</a:t>
            </a:r>
            <a:r>
              <a:rPr kumimoji="0" lang="en-U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characteristics)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9" name="رابط كسهم مستقيم 28"/>
          <p:cNvCxnSpPr/>
          <p:nvPr/>
        </p:nvCxnSpPr>
        <p:spPr>
          <a:xfrm>
            <a:off x="2166624" y="1980768"/>
            <a:ext cx="89407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p:nvPr/>
        </p:nvCxnSpPr>
        <p:spPr>
          <a:xfrm flipV="1">
            <a:off x="5526065" y="1980768"/>
            <a:ext cx="933924" cy="248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مستطيل 37"/>
          <p:cNvSpPr/>
          <p:nvPr/>
        </p:nvSpPr>
        <p:spPr>
          <a:xfrm>
            <a:off x="1815352" y="3446008"/>
            <a:ext cx="7328647" cy="928459"/>
          </a:xfrm>
          <a:prstGeom prst="rect">
            <a:avLst/>
          </a:prstGeom>
        </p:spPr>
        <p:txBody>
          <a:bodyPr wrap="square">
            <a:spAutoFit/>
          </a:bodyPr>
          <a:lstStyle/>
          <a:p>
            <a:pPr algn="ctr">
              <a:lnSpc>
                <a:spcPct val="115000"/>
              </a:lnSpc>
              <a:spcAft>
                <a:spcPts val="1000"/>
              </a:spcAft>
            </a:pPr>
            <a:r>
              <a:rPr lang="en-US" sz="2000" b="1" dirty="0">
                <a:latin typeface="Times New Roman"/>
                <a:ea typeface="Calibri"/>
                <a:cs typeface="Arial"/>
              </a:rPr>
              <a:t>Example:</a:t>
            </a:r>
            <a:endParaRPr lang="en-US" sz="1400" b="1" dirty="0">
              <a:ea typeface="Calibri"/>
              <a:cs typeface="Arial"/>
            </a:endParaRPr>
          </a:p>
          <a:p>
            <a:pPr algn="just">
              <a:lnSpc>
                <a:spcPct val="115000"/>
              </a:lnSpc>
              <a:spcAft>
                <a:spcPts val="1000"/>
              </a:spcAft>
            </a:pPr>
            <a:r>
              <a:rPr lang="en-US" sz="2000" b="1" dirty="0">
                <a:latin typeface="Times New Roman"/>
                <a:ea typeface="Calibri"/>
                <a:cs typeface="Arial"/>
              </a:rPr>
              <a:t>Self-care deficit related to fear manifested by strong body odor.</a:t>
            </a:r>
            <a:endParaRPr lang="en-US" sz="14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22</a:t>
            </a:r>
            <a:endParaRPr lang="en-US" dirty="0">
              <a:solidFill>
                <a:prstClr val="black"/>
              </a:solidFill>
            </a:endParaRPr>
          </a:p>
        </p:txBody>
      </p:sp>
      <p:sp>
        <p:nvSpPr>
          <p:cNvPr id="7" name="شكل بيضاوي 6"/>
          <p:cNvSpPr/>
          <p:nvPr/>
        </p:nvSpPr>
        <p:spPr>
          <a:xfrm>
            <a:off x="4664203" y="384884"/>
            <a:ext cx="2461895" cy="1443915"/>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cs typeface="Arial"/>
              </a:rPr>
              <a:t>3-Planning</a:t>
            </a:r>
            <a:endParaRPr kumimoji="0" lang="en-US" sz="14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5" name="مستطيل 4"/>
          <p:cNvSpPr/>
          <p:nvPr/>
        </p:nvSpPr>
        <p:spPr>
          <a:xfrm>
            <a:off x="927847" y="2170707"/>
            <a:ext cx="10004612" cy="3153684"/>
          </a:xfrm>
          <a:prstGeom prst="rect">
            <a:avLst/>
          </a:prstGeom>
        </p:spPr>
        <p:txBody>
          <a:bodyPr wrap="square">
            <a:spAutoFit/>
          </a:bodyPr>
          <a:lstStyle/>
          <a:p>
            <a:pPr algn="just">
              <a:lnSpc>
                <a:spcPct val="115000"/>
              </a:lnSpc>
              <a:spcAft>
                <a:spcPts val="1000"/>
              </a:spcAft>
            </a:pPr>
            <a:r>
              <a:rPr lang="en-US" sz="2400" b="1" dirty="0">
                <a:latin typeface="Times New Roman"/>
                <a:ea typeface="Calibri"/>
                <a:cs typeface="Arial"/>
              </a:rPr>
              <a:t>During the outcome identification and planning step of nursing process, the nurse works in partnership with the patient to:</a:t>
            </a:r>
            <a:endParaRPr lang="en-US" sz="1600" b="1" dirty="0">
              <a:ea typeface="Calibri"/>
              <a:cs typeface="Arial"/>
            </a:endParaRPr>
          </a:p>
          <a:p>
            <a:pPr marL="342900" lvl="0" indent="-342900" algn="just">
              <a:lnSpc>
                <a:spcPct val="115000"/>
              </a:lnSpc>
              <a:spcAft>
                <a:spcPts val="1000"/>
              </a:spcAft>
              <a:buFont typeface="Symbol"/>
              <a:buChar char=""/>
            </a:pPr>
            <a:r>
              <a:rPr lang="en-US" sz="2400" b="1" dirty="0">
                <a:latin typeface="Times New Roman"/>
                <a:ea typeface="Calibri"/>
                <a:cs typeface="Arial"/>
              </a:rPr>
              <a:t>Establish priorities</a:t>
            </a:r>
            <a:endParaRPr lang="en-US" sz="1600" b="1" dirty="0">
              <a:ea typeface="Calibri"/>
              <a:cs typeface="Arial"/>
            </a:endParaRPr>
          </a:p>
          <a:p>
            <a:pPr marL="342900" lvl="0" indent="-342900" algn="just">
              <a:lnSpc>
                <a:spcPct val="115000"/>
              </a:lnSpc>
              <a:spcAft>
                <a:spcPts val="1000"/>
              </a:spcAft>
              <a:buFont typeface="Symbol"/>
              <a:buChar char=""/>
            </a:pPr>
            <a:r>
              <a:rPr lang="en-US" sz="2400" b="1" dirty="0">
                <a:latin typeface="Times New Roman"/>
                <a:ea typeface="Calibri"/>
                <a:cs typeface="Arial"/>
              </a:rPr>
              <a:t>Identify and write expected patient outcomes</a:t>
            </a:r>
            <a:endParaRPr lang="en-US" sz="1600" b="1" dirty="0">
              <a:ea typeface="Calibri"/>
              <a:cs typeface="Arial"/>
            </a:endParaRPr>
          </a:p>
          <a:p>
            <a:pPr marL="342900" lvl="0" indent="-342900" algn="just">
              <a:lnSpc>
                <a:spcPct val="115000"/>
              </a:lnSpc>
              <a:spcAft>
                <a:spcPts val="1000"/>
              </a:spcAft>
              <a:buFont typeface="Symbol"/>
              <a:buChar char=""/>
            </a:pPr>
            <a:r>
              <a:rPr lang="en-US" sz="2400" b="1" dirty="0">
                <a:latin typeface="Times New Roman"/>
                <a:ea typeface="Calibri"/>
                <a:cs typeface="Arial"/>
              </a:rPr>
              <a:t>Select nursing intervention</a:t>
            </a:r>
            <a:endParaRPr lang="en-US" sz="1600" b="1" dirty="0">
              <a:ea typeface="Calibri"/>
              <a:cs typeface="Arial"/>
            </a:endParaRPr>
          </a:p>
          <a:p>
            <a:pPr marL="342900" lvl="0" indent="-342900" algn="just">
              <a:lnSpc>
                <a:spcPct val="115000"/>
              </a:lnSpc>
              <a:spcAft>
                <a:spcPts val="1000"/>
              </a:spcAft>
              <a:buFont typeface="Symbol"/>
              <a:buChar char=""/>
            </a:pPr>
            <a:r>
              <a:rPr lang="en-US" sz="2400" b="1" dirty="0">
                <a:latin typeface="Times New Roman"/>
                <a:ea typeface="Calibri"/>
                <a:cs typeface="Arial"/>
              </a:rPr>
              <a:t>Communicate the plan of care</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23</a:t>
            </a:r>
            <a:endParaRPr lang="en-US" dirty="0">
              <a:solidFill>
                <a:prstClr val="black"/>
              </a:solidFill>
            </a:endParaRPr>
          </a:p>
        </p:txBody>
      </p:sp>
      <p:sp>
        <p:nvSpPr>
          <p:cNvPr id="5" name="مستطيل 4"/>
          <p:cNvSpPr/>
          <p:nvPr/>
        </p:nvSpPr>
        <p:spPr>
          <a:xfrm>
            <a:off x="1072243" y="1109667"/>
            <a:ext cx="9265023" cy="4003147"/>
          </a:xfrm>
          <a:prstGeom prst="rect">
            <a:avLst/>
          </a:prstGeom>
        </p:spPr>
        <p:txBody>
          <a:bodyPr wrap="square">
            <a:spAutoFit/>
          </a:bodyPr>
          <a:lstStyle/>
          <a:p>
            <a:pPr marL="228600" algn="ctr">
              <a:lnSpc>
                <a:spcPct val="115000"/>
              </a:lnSpc>
              <a:spcAft>
                <a:spcPts val="1000"/>
              </a:spcAft>
            </a:pPr>
            <a:r>
              <a:rPr lang="en-US" sz="2400" b="1" dirty="0">
                <a:latin typeface="Times New Roman"/>
                <a:ea typeface="Calibri"/>
                <a:cs typeface="Arial"/>
              </a:rPr>
              <a:t>Example</a:t>
            </a:r>
            <a:endParaRPr lang="en-US" sz="1600" dirty="0">
              <a:ea typeface="Calibri"/>
              <a:cs typeface="Arial"/>
            </a:endParaRPr>
          </a:p>
          <a:p>
            <a:pPr marL="228600" algn="just">
              <a:lnSpc>
                <a:spcPct val="115000"/>
              </a:lnSpc>
              <a:spcAft>
                <a:spcPts val="1000"/>
              </a:spcAft>
            </a:pPr>
            <a:r>
              <a:rPr lang="en-US" sz="2400" b="1" dirty="0">
                <a:latin typeface="Times New Roman"/>
                <a:ea typeface="Calibri"/>
                <a:cs typeface="Arial"/>
              </a:rPr>
              <a:t>Q// Patient is a known case of myocardial infarction, he suffer from chest pain, shortness of breath. The most appropriate nursing action :</a:t>
            </a:r>
            <a:endParaRPr lang="en-US" sz="1600" dirty="0">
              <a:ea typeface="Calibri"/>
              <a:cs typeface="Arial"/>
            </a:endParaRPr>
          </a:p>
          <a:p>
            <a:pPr marL="228600" algn="just">
              <a:lnSpc>
                <a:spcPct val="115000"/>
              </a:lnSpc>
              <a:spcAft>
                <a:spcPts val="1000"/>
              </a:spcAft>
            </a:pPr>
            <a:r>
              <a:rPr lang="en-US" sz="2400" b="1" dirty="0">
                <a:solidFill>
                  <a:srgbClr val="FF0000"/>
                </a:solidFill>
                <a:latin typeface="Times New Roman"/>
                <a:ea typeface="Calibri"/>
                <a:cs typeface="Arial"/>
              </a:rPr>
              <a:t>A) Place the patient in semi-fowler's position which enhance lung expansion.</a:t>
            </a:r>
            <a:endParaRPr lang="en-US" sz="1600" dirty="0">
              <a:ea typeface="Calibri"/>
              <a:cs typeface="Arial"/>
            </a:endParaRPr>
          </a:p>
          <a:p>
            <a:pPr marL="228600" algn="just">
              <a:lnSpc>
                <a:spcPct val="115000"/>
              </a:lnSpc>
              <a:spcAft>
                <a:spcPts val="1000"/>
              </a:spcAft>
            </a:pPr>
            <a:r>
              <a:rPr lang="en-US" sz="2400" b="1" dirty="0">
                <a:latin typeface="Times New Roman"/>
                <a:ea typeface="Calibri"/>
                <a:cs typeface="Arial"/>
              </a:rPr>
              <a:t>b) Psychological support to reduce anxiety.</a:t>
            </a:r>
            <a:endParaRPr lang="en-US" sz="1600" dirty="0">
              <a:ea typeface="Calibri"/>
              <a:cs typeface="Arial"/>
            </a:endParaRPr>
          </a:p>
          <a:p>
            <a:pPr marL="228600" algn="just">
              <a:lnSpc>
                <a:spcPct val="115000"/>
              </a:lnSpc>
              <a:spcAft>
                <a:spcPts val="1000"/>
              </a:spcAft>
            </a:pPr>
            <a:r>
              <a:rPr lang="en-US" sz="2400" b="1" dirty="0">
                <a:latin typeface="Times New Roman"/>
                <a:ea typeface="Calibri"/>
                <a:cs typeface="Arial"/>
              </a:rPr>
              <a:t>c)  Check patient's medical record</a:t>
            </a:r>
            <a:endParaRPr lang="en-US" sz="1600"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24</a:t>
            </a:r>
            <a:endParaRPr lang="en-US" dirty="0">
              <a:solidFill>
                <a:prstClr val="black"/>
              </a:solidFill>
            </a:endParaRPr>
          </a:p>
        </p:txBody>
      </p:sp>
      <p:sp>
        <p:nvSpPr>
          <p:cNvPr id="5" name="مستطيل 4"/>
          <p:cNvSpPr/>
          <p:nvPr/>
        </p:nvSpPr>
        <p:spPr>
          <a:xfrm>
            <a:off x="1072243" y="932395"/>
            <a:ext cx="10061922" cy="3848233"/>
          </a:xfrm>
          <a:prstGeom prst="rect">
            <a:avLst/>
          </a:prstGeom>
        </p:spPr>
        <p:txBody>
          <a:bodyPr wrap="square">
            <a:spAutoFit/>
          </a:bodyPr>
          <a:lstStyle/>
          <a:p>
            <a:pPr marL="228600" algn="ctr">
              <a:lnSpc>
                <a:spcPct val="115000"/>
              </a:lnSpc>
              <a:spcAft>
                <a:spcPts val="1000"/>
              </a:spcAft>
            </a:pPr>
            <a:r>
              <a:rPr lang="en-US" sz="2400" b="1" dirty="0">
                <a:latin typeface="Times New Roman"/>
                <a:ea typeface="Calibri"/>
                <a:cs typeface="Arial"/>
              </a:rPr>
              <a:t>Stages of planning</a:t>
            </a:r>
            <a:endParaRPr lang="en-US" sz="1600" dirty="0">
              <a:ea typeface="Calibri"/>
              <a:cs typeface="Arial"/>
            </a:endParaRPr>
          </a:p>
          <a:p>
            <a:pPr marL="228600" algn="just">
              <a:lnSpc>
                <a:spcPct val="115000"/>
              </a:lnSpc>
              <a:spcAft>
                <a:spcPts val="1000"/>
              </a:spcAft>
            </a:pPr>
            <a:r>
              <a:rPr lang="en-US" sz="2400" b="1" dirty="0">
                <a:latin typeface="Times New Roman"/>
                <a:ea typeface="Calibri"/>
                <a:cs typeface="Arial"/>
              </a:rPr>
              <a:t>1- Initial: </a:t>
            </a:r>
            <a:r>
              <a:rPr lang="en-US" sz="2400" dirty="0">
                <a:latin typeface="Times New Roman"/>
                <a:ea typeface="Calibri"/>
                <a:cs typeface="Arial"/>
              </a:rPr>
              <a:t>is developed by nurse who performs the nursing history and physical assessment on admission</a:t>
            </a:r>
            <a:r>
              <a:rPr lang="en-US" sz="2400" dirty="0" smtClean="0">
                <a:latin typeface="Times New Roman"/>
                <a:ea typeface="Calibri"/>
                <a:cs typeface="Arial"/>
              </a:rPr>
              <a:t>.</a:t>
            </a:r>
          </a:p>
          <a:p>
            <a:pPr marL="228600" algn="just">
              <a:lnSpc>
                <a:spcPct val="115000"/>
              </a:lnSpc>
              <a:spcAft>
                <a:spcPts val="1000"/>
              </a:spcAft>
            </a:pPr>
            <a:endParaRPr lang="en-US" sz="1600" dirty="0">
              <a:ea typeface="Calibri"/>
              <a:cs typeface="Arial"/>
            </a:endParaRPr>
          </a:p>
          <a:p>
            <a:pPr marL="228600" algn="just">
              <a:lnSpc>
                <a:spcPct val="115000"/>
              </a:lnSpc>
              <a:spcAft>
                <a:spcPts val="1000"/>
              </a:spcAft>
            </a:pPr>
            <a:r>
              <a:rPr lang="en-US" sz="2400" b="1" dirty="0">
                <a:latin typeface="Times New Roman"/>
                <a:ea typeface="Calibri"/>
                <a:cs typeface="Arial"/>
              </a:rPr>
              <a:t>2-</a:t>
            </a:r>
            <a:r>
              <a:rPr lang="en-US" sz="2400" dirty="0">
                <a:latin typeface="Times New Roman"/>
                <a:ea typeface="Calibri"/>
                <a:cs typeface="Arial"/>
              </a:rPr>
              <a:t> </a:t>
            </a:r>
            <a:r>
              <a:rPr lang="en-US" sz="2400" b="1" dirty="0">
                <a:latin typeface="Times New Roman"/>
                <a:ea typeface="Calibri"/>
                <a:cs typeface="Arial"/>
              </a:rPr>
              <a:t>Ongoing:</a:t>
            </a:r>
            <a:r>
              <a:rPr lang="en-US" sz="2400" dirty="0">
                <a:latin typeface="Times New Roman"/>
                <a:ea typeface="Calibri"/>
                <a:cs typeface="Arial"/>
              </a:rPr>
              <a:t> is carried out by any nurse who interacts with the patient</a:t>
            </a:r>
            <a:r>
              <a:rPr lang="en-US" sz="2400" dirty="0" smtClean="0">
                <a:latin typeface="Times New Roman"/>
                <a:ea typeface="Calibri"/>
                <a:cs typeface="Arial"/>
              </a:rPr>
              <a:t>.</a:t>
            </a:r>
          </a:p>
          <a:p>
            <a:pPr marL="228600" algn="just">
              <a:lnSpc>
                <a:spcPct val="115000"/>
              </a:lnSpc>
              <a:spcAft>
                <a:spcPts val="1000"/>
              </a:spcAft>
            </a:pPr>
            <a:endParaRPr lang="en-US" sz="1600" dirty="0">
              <a:ea typeface="Calibri"/>
              <a:cs typeface="Arial"/>
            </a:endParaRPr>
          </a:p>
          <a:p>
            <a:pPr marL="228600" algn="just">
              <a:lnSpc>
                <a:spcPct val="115000"/>
              </a:lnSpc>
              <a:spcAft>
                <a:spcPts val="1000"/>
              </a:spcAft>
            </a:pPr>
            <a:r>
              <a:rPr lang="en-US" sz="2400" b="1" dirty="0">
                <a:latin typeface="Times New Roman"/>
                <a:ea typeface="Calibri"/>
                <a:cs typeface="Arial"/>
              </a:rPr>
              <a:t>3-</a:t>
            </a:r>
            <a:r>
              <a:rPr lang="en-US" sz="2400" dirty="0">
                <a:latin typeface="Times New Roman"/>
                <a:ea typeface="Calibri"/>
                <a:cs typeface="Arial"/>
              </a:rPr>
              <a:t> </a:t>
            </a:r>
            <a:r>
              <a:rPr lang="en-US" sz="2400" b="1" dirty="0">
                <a:latin typeface="Times New Roman"/>
                <a:ea typeface="Calibri"/>
                <a:cs typeface="Arial"/>
              </a:rPr>
              <a:t>Discharge:</a:t>
            </a:r>
            <a:r>
              <a:rPr lang="en-US" sz="2400" dirty="0">
                <a:latin typeface="Times New Roman"/>
                <a:ea typeface="Calibri"/>
                <a:cs typeface="Arial"/>
              </a:rPr>
              <a:t> is best carried out by the nurse who has worked most closely with the patient and family.</a:t>
            </a:r>
            <a:endParaRPr lang="en-US" sz="1600"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25</a:t>
            </a:r>
            <a:endParaRPr lang="en-US" dirty="0">
              <a:solidFill>
                <a:prstClr val="black"/>
              </a:solidFill>
            </a:endParaRPr>
          </a:p>
        </p:txBody>
      </p:sp>
      <p:sp>
        <p:nvSpPr>
          <p:cNvPr id="5" name="مستطيل 4"/>
          <p:cNvSpPr/>
          <p:nvPr/>
        </p:nvSpPr>
        <p:spPr>
          <a:xfrm>
            <a:off x="1072243" y="1131881"/>
            <a:ext cx="9399494" cy="3193054"/>
          </a:xfrm>
          <a:prstGeom prst="rect">
            <a:avLst/>
          </a:prstGeom>
        </p:spPr>
        <p:txBody>
          <a:bodyPr wrap="square">
            <a:spAutoFit/>
          </a:bodyPr>
          <a:lstStyle/>
          <a:p>
            <a:pPr marL="228600" algn="ctr">
              <a:lnSpc>
                <a:spcPct val="115000"/>
              </a:lnSpc>
              <a:spcAft>
                <a:spcPts val="1000"/>
              </a:spcAft>
            </a:pPr>
            <a:r>
              <a:rPr lang="en-US" sz="2800" b="1" dirty="0">
                <a:latin typeface="Times New Roman"/>
                <a:ea typeface="Calibri"/>
                <a:cs typeface="Arial"/>
              </a:rPr>
              <a:t>Types of </a:t>
            </a:r>
            <a:r>
              <a:rPr lang="en-US" sz="2800" b="1" dirty="0" smtClean="0">
                <a:latin typeface="Times New Roman"/>
                <a:ea typeface="Calibri"/>
                <a:cs typeface="Arial"/>
              </a:rPr>
              <a:t>planning</a:t>
            </a:r>
          </a:p>
          <a:p>
            <a:pPr marL="228600" algn="ctr">
              <a:lnSpc>
                <a:spcPct val="115000"/>
              </a:lnSpc>
              <a:spcAft>
                <a:spcPts val="1000"/>
              </a:spcAft>
            </a:pPr>
            <a:endParaRPr lang="en-US" dirty="0">
              <a:ea typeface="Calibri"/>
              <a:cs typeface="Arial"/>
            </a:endParaRPr>
          </a:p>
          <a:p>
            <a:pPr marL="342900" lvl="0" indent="-342900" algn="just">
              <a:lnSpc>
                <a:spcPct val="115000"/>
              </a:lnSpc>
              <a:spcAft>
                <a:spcPts val="1000"/>
              </a:spcAft>
              <a:buFont typeface="+mj-lt"/>
              <a:buAutoNum type="arabicPeriod"/>
            </a:pPr>
            <a:r>
              <a:rPr lang="en-US" sz="2800" b="1" dirty="0">
                <a:latin typeface="Times New Roman"/>
                <a:ea typeface="Calibri"/>
                <a:cs typeface="Arial"/>
              </a:rPr>
              <a:t>Short-term plan</a:t>
            </a:r>
            <a:r>
              <a:rPr lang="en-US" sz="2800" dirty="0">
                <a:latin typeface="Times New Roman"/>
                <a:ea typeface="Calibri"/>
                <a:cs typeface="Arial"/>
              </a:rPr>
              <a:t>: done within minutes or hours</a:t>
            </a:r>
            <a:r>
              <a:rPr lang="en-US" sz="2800" dirty="0" smtClean="0">
                <a:latin typeface="Times New Roman"/>
                <a:ea typeface="Calibri"/>
                <a:cs typeface="Arial"/>
              </a:rPr>
              <a:t>.</a:t>
            </a:r>
          </a:p>
          <a:p>
            <a:pPr marL="342900" lvl="0" indent="-342900" algn="just">
              <a:lnSpc>
                <a:spcPct val="115000"/>
              </a:lnSpc>
              <a:spcAft>
                <a:spcPts val="1000"/>
              </a:spcAft>
              <a:buFont typeface="+mj-lt"/>
              <a:buAutoNum type="arabicPeriod"/>
            </a:pPr>
            <a:endParaRPr lang="en-US" dirty="0">
              <a:ea typeface="Calibri"/>
              <a:cs typeface="Arial"/>
            </a:endParaRPr>
          </a:p>
          <a:p>
            <a:pPr marL="342900" lvl="0" indent="-342900" algn="just">
              <a:lnSpc>
                <a:spcPct val="115000"/>
              </a:lnSpc>
              <a:spcAft>
                <a:spcPts val="1000"/>
              </a:spcAft>
              <a:buFont typeface="+mj-lt"/>
              <a:buAutoNum type="arabicPeriod"/>
            </a:pPr>
            <a:r>
              <a:rPr lang="en-US" sz="2800" b="1" dirty="0">
                <a:latin typeface="Times New Roman"/>
                <a:ea typeface="Calibri"/>
                <a:cs typeface="Arial"/>
              </a:rPr>
              <a:t>Long- term plan:</a:t>
            </a:r>
            <a:r>
              <a:rPr lang="en-US" sz="2800" dirty="0">
                <a:latin typeface="Times New Roman"/>
                <a:ea typeface="Calibri"/>
                <a:cs typeface="Arial"/>
              </a:rPr>
              <a:t> require a long period(usually more than week)</a:t>
            </a:r>
            <a:endParaRPr lang="en-US"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26</a:t>
            </a:r>
            <a:endParaRPr lang="en-US" dirty="0">
              <a:solidFill>
                <a:prstClr val="black"/>
              </a:solidFill>
            </a:endParaRPr>
          </a:p>
        </p:txBody>
      </p:sp>
      <p:sp>
        <p:nvSpPr>
          <p:cNvPr id="5" name="مستطيل 4"/>
          <p:cNvSpPr/>
          <p:nvPr/>
        </p:nvSpPr>
        <p:spPr>
          <a:xfrm>
            <a:off x="4809379" y="485874"/>
            <a:ext cx="1937711" cy="423834"/>
          </a:xfrm>
          <a:prstGeom prst="rect">
            <a:avLst/>
          </a:prstGeom>
        </p:spPr>
        <p:txBody>
          <a:bodyPr wrap="none">
            <a:spAutoFit/>
          </a:bodyPr>
          <a:lstStyle/>
          <a:p>
            <a:pPr marL="678815" algn="ctr">
              <a:lnSpc>
                <a:spcPct val="115000"/>
              </a:lnSpc>
              <a:spcAft>
                <a:spcPts val="1000"/>
              </a:spcAft>
            </a:pPr>
            <a:r>
              <a:rPr lang="en-US" sz="2000" b="1" dirty="0" smtClean="0">
                <a:latin typeface="Times New Roman"/>
                <a:ea typeface="Calibri"/>
                <a:cs typeface="Arial"/>
              </a:rPr>
              <a:t>Examples</a:t>
            </a:r>
            <a:endParaRPr lang="en-US" sz="1200" dirty="0">
              <a:ea typeface="Calibri"/>
              <a:cs typeface="Arial"/>
            </a:endParaRPr>
          </a:p>
        </p:txBody>
      </p:sp>
      <p:graphicFrame>
        <p:nvGraphicFramePr>
          <p:cNvPr id="8" name="رسم تخطيطي 7"/>
          <p:cNvGraphicFramePr/>
          <p:nvPr>
            <p:extLst>
              <p:ext uri="{D42A27DB-BD31-4B8C-83A1-F6EECF244321}">
                <p14:modId xmlns:p14="http://schemas.microsoft.com/office/powerpoint/2010/main" val="3145412454"/>
              </p:ext>
            </p:extLst>
          </p:nvPr>
        </p:nvGraphicFramePr>
        <p:xfrm>
          <a:off x="1455004" y="1092557"/>
          <a:ext cx="8646459" cy="1258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رسم تخطيطي 10"/>
          <p:cNvGraphicFramePr/>
          <p:nvPr>
            <p:extLst>
              <p:ext uri="{D42A27DB-BD31-4B8C-83A1-F6EECF244321}">
                <p14:modId xmlns:p14="http://schemas.microsoft.com/office/powerpoint/2010/main" val="3874109607"/>
              </p:ext>
            </p:extLst>
          </p:nvPr>
        </p:nvGraphicFramePr>
        <p:xfrm>
          <a:off x="793377" y="3055190"/>
          <a:ext cx="9212016" cy="25495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27</a:t>
            </a:r>
            <a:endParaRPr lang="en-US" dirty="0">
              <a:solidFill>
                <a:prstClr val="black"/>
              </a:solidFill>
            </a:endParaRPr>
          </a:p>
        </p:txBody>
      </p:sp>
      <p:sp>
        <p:nvSpPr>
          <p:cNvPr id="7" name="مستطيل مستدير الزوايا 6"/>
          <p:cNvSpPr/>
          <p:nvPr/>
        </p:nvSpPr>
        <p:spPr>
          <a:xfrm>
            <a:off x="4259035" y="476232"/>
            <a:ext cx="2971710" cy="1045311"/>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a:ea typeface="Calibri"/>
                <a:cs typeface="Arial"/>
              </a:rPr>
              <a:t>4- Implementation</a:t>
            </a:r>
            <a:endParaRPr kumimoji="0" lang="en-US" sz="14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5" name="مستطيل 4"/>
          <p:cNvSpPr/>
          <p:nvPr/>
        </p:nvSpPr>
        <p:spPr>
          <a:xfrm>
            <a:off x="1072243" y="2905011"/>
            <a:ext cx="9725745" cy="1578894"/>
          </a:xfrm>
          <a:prstGeom prst="rect">
            <a:avLst/>
          </a:prstGeom>
        </p:spPr>
        <p:txBody>
          <a:bodyPr wrap="square">
            <a:spAutoFit/>
          </a:bodyPr>
          <a:lstStyle/>
          <a:p>
            <a:pPr algn="just">
              <a:lnSpc>
                <a:spcPct val="115000"/>
              </a:lnSpc>
              <a:spcAft>
                <a:spcPts val="1000"/>
              </a:spcAft>
              <a:tabLst>
                <a:tab pos="677545" algn="l"/>
              </a:tabLst>
            </a:pPr>
            <a:r>
              <a:rPr lang="en-US" sz="2800" b="1" dirty="0">
                <a:latin typeface="Times New Roman"/>
                <a:ea typeface="Calibri"/>
                <a:cs typeface="Arial"/>
              </a:rPr>
              <a:t>Implementation: any treatment based upon clinical judgment and knowledge that a nurse performs to enhance patient/client outcomes.</a:t>
            </a:r>
            <a:endParaRPr lang="en-US"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28</a:t>
            </a:r>
            <a:endParaRPr lang="en-US" dirty="0">
              <a:solidFill>
                <a:prstClr val="black"/>
              </a:solidFill>
            </a:endParaRPr>
          </a:p>
        </p:txBody>
      </p:sp>
      <p:sp>
        <p:nvSpPr>
          <p:cNvPr id="5" name="مستطيل 4"/>
          <p:cNvSpPr/>
          <p:nvPr/>
        </p:nvSpPr>
        <p:spPr>
          <a:xfrm>
            <a:off x="1072243" y="585019"/>
            <a:ext cx="9856694" cy="5334794"/>
          </a:xfrm>
          <a:prstGeom prst="rect">
            <a:avLst/>
          </a:prstGeom>
        </p:spPr>
        <p:txBody>
          <a:bodyPr wrap="square">
            <a:spAutoFit/>
          </a:bodyPr>
          <a:lstStyle/>
          <a:p>
            <a:pPr algn="ctr">
              <a:lnSpc>
                <a:spcPct val="115000"/>
              </a:lnSpc>
              <a:spcAft>
                <a:spcPts val="1000"/>
              </a:spcAft>
              <a:tabLst>
                <a:tab pos="677545" algn="l"/>
              </a:tabLst>
            </a:pPr>
            <a:r>
              <a:rPr lang="en-US" sz="2800" b="1" dirty="0">
                <a:latin typeface="Times New Roman"/>
                <a:ea typeface="Calibri"/>
                <a:cs typeface="Arial"/>
              </a:rPr>
              <a:t>Types of nursing intervention</a:t>
            </a:r>
            <a:endParaRPr lang="en-US" dirty="0">
              <a:ea typeface="Calibri"/>
              <a:cs typeface="Arial"/>
            </a:endParaRPr>
          </a:p>
          <a:p>
            <a:pPr marL="514350" indent="-514350" algn="just">
              <a:lnSpc>
                <a:spcPct val="115000"/>
              </a:lnSpc>
              <a:spcAft>
                <a:spcPts val="1000"/>
              </a:spcAft>
              <a:buAutoNum type="arabicParenR"/>
              <a:tabLst>
                <a:tab pos="677545" algn="l"/>
              </a:tabLst>
            </a:pPr>
            <a:r>
              <a:rPr lang="en-US" sz="2800" b="1" dirty="0" smtClean="0">
                <a:latin typeface="Times New Roman"/>
                <a:ea typeface="Calibri"/>
                <a:cs typeface="Arial"/>
              </a:rPr>
              <a:t>Direct </a:t>
            </a:r>
            <a:r>
              <a:rPr lang="en-US" sz="2800" b="1" dirty="0">
                <a:latin typeface="Times New Roman"/>
                <a:ea typeface="Calibri"/>
                <a:cs typeface="Arial"/>
              </a:rPr>
              <a:t>nursing intervention: </a:t>
            </a:r>
            <a:r>
              <a:rPr lang="en-US" sz="2800" dirty="0">
                <a:latin typeface="Times New Roman"/>
                <a:ea typeface="Calibri"/>
                <a:cs typeface="Arial"/>
              </a:rPr>
              <a:t>a treatment performed through interaction with the patient(s) which include both physiological and psychosocial nursing action</a:t>
            </a:r>
            <a:r>
              <a:rPr lang="en-US" sz="2800" dirty="0" smtClean="0">
                <a:latin typeface="Times New Roman"/>
                <a:ea typeface="Calibri"/>
                <a:cs typeface="Arial"/>
              </a:rPr>
              <a:t>.</a:t>
            </a:r>
          </a:p>
          <a:p>
            <a:pPr marL="342900" indent="-342900" algn="just">
              <a:lnSpc>
                <a:spcPct val="115000"/>
              </a:lnSpc>
              <a:spcAft>
                <a:spcPts val="1000"/>
              </a:spcAft>
              <a:buAutoNum type="arabicParenR"/>
              <a:tabLst>
                <a:tab pos="677545" algn="l"/>
              </a:tabLst>
            </a:pPr>
            <a:endParaRPr lang="en-US" dirty="0">
              <a:ea typeface="Calibri"/>
              <a:cs typeface="Arial"/>
            </a:endParaRPr>
          </a:p>
          <a:p>
            <a:pPr algn="just">
              <a:lnSpc>
                <a:spcPct val="115000"/>
              </a:lnSpc>
              <a:spcAft>
                <a:spcPts val="1000"/>
              </a:spcAft>
              <a:tabLst>
                <a:tab pos="677545" algn="l"/>
              </a:tabLst>
            </a:pPr>
            <a:r>
              <a:rPr lang="en-US" sz="2800" b="1" dirty="0">
                <a:latin typeface="Times New Roman"/>
                <a:ea typeface="Calibri"/>
                <a:cs typeface="Arial"/>
              </a:rPr>
              <a:t>2) Indirect nursing intervention: </a:t>
            </a:r>
            <a:r>
              <a:rPr lang="en-US" sz="2800" dirty="0">
                <a:latin typeface="Times New Roman"/>
                <a:ea typeface="Calibri"/>
                <a:cs typeface="Arial"/>
              </a:rPr>
              <a:t>a treatment performed away from the patient but on behalf of a patient</a:t>
            </a:r>
            <a:r>
              <a:rPr lang="en-US" sz="2800" dirty="0" smtClean="0">
                <a:latin typeface="Times New Roman"/>
                <a:ea typeface="Calibri"/>
                <a:cs typeface="Arial"/>
              </a:rPr>
              <a:t>.</a:t>
            </a:r>
          </a:p>
          <a:p>
            <a:pPr algn="just">
              <a:lnSpc>
                <a:spcPct val="115000"/>
              </a:lnSpc>
              <a:spcAft>
                <a:spcPts val="1000"/>
              </a:spcAft>
              <a:tabLst>
                <a:tab pos="677545" algn="l"/>
              </a:tabLst>
            </a:pPr>
            <a:endParaRPr lang="en-US" dirty="0">
              <a:ea typeface="Calibri"/>
              <a:cs typeface="Arial"/>
            </a:endParaRPr>
          </a:p>
          <a:p>
            <a:pPr algn="just">
              <a:lnSpc>
                <a:spcPct val="115000"/>
              </a:lnSpc>
              <a:spcAft>
                <a:spcPts val="1000"/>
              </a:spcAft>
              <a:tabLst>
                <a:tab pos="677545" algn="l"/>
              </a:tabLst>
            </a:pPr>
            <a:r>
              <a:rPr lang="en-US" sz="2800" b="1" dirty="0">
                <a:latin typeface="Times New Roman"/>
                <a:ea typeface="Calibri"/>
                <a:cs typeface="Arial"/>
              </a:rPr>
              <a:t>3) Public health intervention:</a:t>
            </a:r>
            <a:r>
              <a:rPr lang="en-US" sz="2800" dirty="0">
                <a:latin typeface="Times New Roman"/>
                <a:ea typeface="Calibri"/>
                <a:cs typeface="Arial"/>
              </a:rPr>
              <a:t> is target to promote and preserve the health of populations.</a:t>
            </a:r>
            <a:endParaRPr lang="en-US"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smtClean="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29</a:t>
            </a:r>
            <a:endParaRPr lang="en-US" dirty="0">
              <a:solidFill>
                <a:prstClr val="black"/>
              </a:solidFill>
            </a:endParaRPr>
          </a:p>
        </p:txBody>
      </p:sp>
      <p:sp>
        <p:nvSpPr>
          <p:cNvPr id="5" name="مستطيل 4"/>
          <p:cNvSpPr/>
          <p:nvPr/>
        </p:nvSpPr>
        <p:spPr>
          <a:xfrm>
            <a:off x="685801" y="295297"/>
            <a:ext cx="10528648" cy="5533823"/>
          </a:xfrm>
          <a:prstGeom prst="rect">
            <a:avLst/>
          </a:prstGeom>
        </p:spPr>
        <p:txBody>
          <a:bodyPr wrap="square">
            <a:spAutoFit/>
          </a:bodyPr>
          <a:lstStyle/>
          <a:p>
            <a:pPr marL="457200" algn="ctr">
              <a:lnSpc>
                <a:spcPct val="115000"/>
              </a:lnSpc>
              <a:spcAft>
                <a:spcPts val="1000"/>
              </a:spcAft>
            </a:pPr>
            <a:r>
              <a:rPr lang="en-US" sz="2400" b="1" dirty="0">
                <a:latin typeface="Times New Roman"/>
                <a:ea typeface="Calibri"/>
                <a:cs typeface="Arial"/>
              </a:rPr>
              <a:t>Classification of nursing intervention according to degree of independencies</a:t>
            </a:r>
            <a:r>
              <a:rPr lang="en-US" sz="2400" b="1" dirty="0" smtClean="0">
                <a:latin typeface="Times New Roman"/>
                <a:ea typeface="Calibri"/>
                <a:cs typeface="Arial"/>
              </a:rPr>
              <a:t>:</a:t>
            </a:r>
          </a:p>
          <a:p>
            <a:pPr marL="457200" algn="ctr">
              <a:lnSpc>
                <a:spcPct val="115000"/>
              </a:lnSpc>
              <a:spcAft>
                <a:spcPts val="1000"/>
              </a:spcAft>
            </a:pPr>
            <a:endParaRPr lang="en-US" sz="1600" dirty="0" smtClean="0">
              <a:ea typeface="Calibri"/>
              <a:cs typeface="Arial"/>
            </a:endParaRPr>
          </a:p>
          <a:p>
            <a:pPr marL="342900" lvl="0" indent="-342900" algn="just">
              <a:lnSpc>
                <a:spcPct val="115000"/>
              </a:lnSpc>
              <a:spcAft>
                <a:spcPts val="1000"/>
              </a:spcAft>
              <a:buFont typeface="+mj-lt"/>
              <a:buAutoNum type="alphaLcParenR"/>
            </a:pPr>
            <a:r>
              <a:rPr lang="en-US" sz="2400" b="1" dirty="0" smtClean="0">
                <a:latin typeface="Times New Roman"/>
                <a:ea typeface="Calibri"/>
                <a:cs typeface="Arial"/>
              </a:rPr>
              <a:t>Nurse-initiated </a:t>
            </a:r>
            <a:r>
              <a:rPr lang="en-US" sz="2400" b="1" dirty="0">
                <a:latin typeface="Times New Roman"/>
                <a:ea typeface="Calibri"/>
                <a:cs typeface="Arial"/>
              </a:rPr>
              <a:t>intervention(Independent):</a:t>
            </a:r>
            <a:r>
              <a:rPr lang="en-US" sz="2400" dirty="0">
                <a:latin typeface="Times New Roman"/>
                <a:ea typeface="Calibri"/>
                <a:cs typeface="Arial"/>
              </a:rPr>
              <a:t> is an autonomous action based on scientific rationale that a nurse execute to benefit the patient</a:t>
            </a:r>
            <a:r>
              <a:rPr lang="en-US" sz="2400" dirty="0" smtClean="0">
                <a:latin typeface="Times New Roman"/>
                <a:ea typeface="Calibri"/>
                <a:cs typeface="Arial"/>
              </a:rPr>
              <a:t>.</a:t>
            </a:r>
          </a:p>
          <a:p>
            <a:pPr marL="342900" lvl="0" indent="-342900" algn="just">
              <a:lnSpc>
                <a:spcPct val="115000"/>
              </a:lnSpc>
              <a:spcAft>
                <a:spcPts val="1000"/>
              </a:spcAft>
              <a:buFont typeface="+mj-lt"/>
              <a:buAutoNum type="alphaLcParenR"/>
            </a:pPr>
            <a:endParaRPr lang="en-US" sz="1600" dirty="0">
              <a:ea typeface="Calibri"/>
              <a:cs typeface="Arial"/>
            </a:endParaRPr>
          </a:p>
          <a:p>
            <a:pPr marL="342900" lvl="0" indent="-342900" algn="just">
              <a:lnSpc>
                <a:spcPct val="115000"/>
              </a:lnSpc>
              <a:spcAft>
                <a:spcPts val="1000"/>
              </a:spcAft>
              <a:buFont typeface="+mj-lt"/>
              <a:buAutoNum type="alphaLcParenR"/>
            </a:pPr>
            <a:r>
              <a:rPr lang="en-US" sz="2400" b="1" dirty="0">
                <a:latin typeface="Times New Roman"/>
                <a:ea typeface="Calibri"/>
                <a:cs typeface="Arial"/>
              </a:rPr>
              <a:t>Physician- initiated intervention(Dependent): </a:t>
            </a:r>
            <a:r>
              <a:rPr lang="en-US" sz="2400" dirty="0">
                <a:latin typeface="Times New Roman"/>
                <a:ea typeface="Calibri"/>
                <a:cs typeface="Arial"/>
              </a:rPr>
              <a:t>initiated by a physician in response to medical diagnosis but carried out by a nurse in response to a doctor's order</a:t>
            </a:r>
            <a:r>
              <a:rPr lang="en-US" sz="2400" dirty="0" smtClean="0">
                <a:latin typeface="Times New Roman"/>
                <a:ea typeface="Calibri"/>
                <a:cs typeface="Arial"/>
              </a:rPr>
              <a:t>.</a:t>
            </a:r>
          </a:p>
          <a:p>
            <a:pPr marL="342900" lvl="0" indent="-342900" algn="just">
              <a:lnSpc>
                <a:spcPct val="115000"/>
              </a:lnSpc>
              <a:spcAft>
                <a:spcPts val="1000"/>
              </a:spcAft>
              <a:buFont typeface="+mj-lt"/>
              <a:buAutoNum type="alphaLcParenR"/>
            </a:pPr>
            <a:endParaRPr lang="en-US" sz="1600" dirty="0">
              <a:ea typeface="Calibri"/>
              <a:cs typeface="Arial"/>
            </a:endParaRPr>
          </a:p>
          <a:p>
            <a:pPr marL="342900" lvl="0" indent="-342900" algn="just">
              <a:lnSpc>
                <a:spcPct val="115000"/>
              </a:lnSpc>
              <a:spcAft>
                <a:spcPts val="1000"/>
              </a:spcAft>
              <a:buFont typeface="+mj-lt"/>
              <a:buAutoNum type="alphaLcParenR"/>
            </a:pPr>
            <a:r>
              <a:rPr lang="en-US" sz="2400" b="1" dirty="0">
                <a:latin typeface="Times New Roman"/>
                <a:ea typeface="Calibri"/>
                <a:cs typeface="Arial"/>
              </a:rPr>
              <a:t>Collaborative intervention(Interdependent)</a:t>
            </a:r>
            <a:r>
              <a:rPr lang="en-US" sz="2400" dirty="0">
                <a:latin typeface="Times New Roman"/>
                <a:ea typeface="Calibri"/>
                <a:cs typeface="Arial"/>
              </a:rPr>
              <a:t>: nurses also carried out treatment initiated by other providers such as pharmacists, respiratory therapists. </a:t>
            </a:r>
            <a:endParaRPr lang="en-US" sz="1600"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923795" y="1318431"/>
            <a:ext cx="10276676" cy="4039376"/>
          </a:xfrm>
          <a:prstGeom prst="rect">
            <a:avLst/>
          </a:prstGeom>
        </p:spPr>
        <p:txBody>
          <a:bodyPr wrap="square">
            <a:spAutoFit/>
          </a:bodyPr>
          <a:lstStyle/>
          <a:p>
            <a:pPr algn="just">
              <a:lnSpc>
                <a:spcPct val="150000"/>
              </a:lnSpc>
              <a:spcAft>
                <a:spcPts val="1000"/>
              </a:spcAft>
            </a:pPr>
            <a:r>
              <a:rPr lang="en-US" sz="2400" b="1" dirty="0">
                <a:latin typeface="Times New Roman"/>
                <a:ea typeface="Calibri"/>
                <a:cs typeface="Arial"/>
              </a:rPr>
              <a:t>The word nurse originated from the Latin word</a:t>
            </a:r>
            <a:r>
              <a:rPr lang="en-US" sz="2400" b="1" i="1" dirty="0">
                <a:latin typeface="Times New Roman"/>
                <a:ea typeface="Calibri"/>
                <a:cs typeface="Arial"/>
              </a:rPr>
              <a:t> </a:t>
            </a:r>
            <a:r>
              <a:rPr lang="en-US" sz="2400" b="1" i="1" dirty="0" err="1">
                <a:latin typeface="Times New Roman"/>
                <a:ea typeface="Calibri"/>
                <a:cs typeface="Arial"/>
              </a:rPr>
              <a:t>nutrix</a:t>
            </a:r>
            <a:r>
              <a:rPr lang="en-US" sz="2400" b="1" dirty="0">
                <a:latin typeface="Times New Roman"/>
                <a:ea typeface="Calibri"/>
                <a:cs typeface="Arial"/>
              </a:rPr>
              <a:t>,  meaning "to nourish" . Most definitions of nurse and nursing describe the nurse as a person who nourishes, fosters, protect, and prepared to take care of sick, injured, and aged people. With the expanding roles and functions of the nurse in today's society, however, any one of definition is too limited.</a:t>
            </a:r>
            <a:endParaRPr lang="en-US" sz="2000" b="1" dirty="0">
              <a:ea typeface="Calibri"/>
              <a:cs typeface="Arial"/>
            </a:endParaRPr>
          </a:p>
          <a:p>
            <a:pPr algn="just">
              <a:lnSpc>
                <a:spcPct val="150000"/>
              </a:lnSpc>
              <a:spcAft>
                <a:spcPts val="1000"/>
              </a:spcAft>
            </a:pPr>
            <a:r>
              <a:rPr lang="en-US" sz="2400" b="1" dirty="0">
                <a:latin typeface="Times New Roman"/>
                <a:ea typeface="Calibri"/>
                <a:cs typeface="Arial"/>
              </a:rPr>
              <a:t>Nursing encompasses autonomous and collaborative care of individuals of all ages, families, groups, and communities, sick or well in all setting.</a:t>
            </a:r>
            <a:endParaRPr lang="en-US" sz="800" b="1" dirty="0">
              <a:ea typeface="Calibri"/>
              <a:cs typeface="Aria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3</a:t>
            </a:r>
            <a:endParaRPr lang="en-US" dirty="0">
              <a:solidFill>
                <a:prstClr val="black"/>
              </a:solidFill>
            </a:endParaRPr>
          </a:p>
        </p:txBody>
      </p:sp>
      <p:sp>
        <p:nvSpPr>
          <p:cNvPr id="5" name="مستطيل 4"/>
          <p:cNvSpPr/>
          <p:nvPr/>
        </p:nvSpPr>
        <p:spPr>
          <a:xfrm>
            <a:off x="3106271" y="443875"/>
            <a:ext cx="5540188" cy="669542"/>
          </a:xfrm>
          <a:prstGeom prst="rect">
            <a:avLst/>
          </a:prstGeom>
        </p:spPr>
        <p:txBody>
          <a:bodyPr wrap="square">
            <a:spAutoFit/>
          </a:bodyPr>
          <a:lstStyle/>
          <a:p>
            <a:pPr algn="ctr">
              <a:lnSpc>
                <a:spcPct val="150000"/>
              </a:lnSpc>
              <a:spcAft>
                <a:spcPts val="1000"/>
              </a:spcAft>
            </a:pPr>
            <a:r>
              <a:rPr lang="en-US" sz="2800" b="1" dirty="0">
                <a:latin typeface="Times New Roman"/>
                <a:ea typeface="Calibri"/>
                <a:cs typeface="Arial"/>
              </a:rPr>
              <a:t>Introduction to Nursing</a:t>
            </a:r>
            <a:endParaRPr lang="en-US" sz="1600" b="1" dirty="0">
              <a:ea typeface="Calibri"/>
              <a:cs typeface="Arial"/>
            </a:endParaRPr>
          </a:p>
        </p:txBody>
      </p:sp>
    </p:spTree>
    <p:extLst>
      <p:ext uri="{BB962C8B-B14F-4D97-AF65-F5344CB8AC3E}">
        <p14:creationId xmlns:p14="http://schemas.microsoft.com/office/powerpoint/2010/main" val="3833658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30</a:t>
            </a:r>
            <a:endParaRPr lang="en-US" dirty="0">
              <a:solidFill>
                <a:prstClr val="black"/>
              </a:solidFill>
            </a:endParaRPr>
          </a:p>
        </p:txBody>
      </p:sp>
      <p:sp>
        <p:nvSpPr>
          <p:cNvPr id="7" name="مستطيل مستدير الزوايا 6"/>
          <p:cNvSpPr/>
          <p:nvPr/>
        </p:nvSpPr>
        <p:spPr>
          <a:xfrm>
            <a:off x="4259035" y="540407"/>
            <a:ext cx="3499918" cy="981135"/>
          </a:xfrm>
          <a:prstGeom prst="round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000" b="1" i="0" u="none" strike="noStrike" kern="0" cap="none" spc="0" normalizeH="0" baseline="0" noProof="0" dirty="0">
                <a:ln>
                  <a:noFill/>
                </a:ln>
                <a:solidFill>
                  <a:sysClr val="windowText" lastClr="000000"/>
                </a:solidFill>
                <a:effectLst/>
                <a:uLnTx/>
                <a:uFillTx/>
                <a:latin typeface="Times New Roman"/>
                <a:ea typeface="Calibri"/>
                <a:cs typeface="Arial"/>
              </a:rPr>
              <a:t>5-Evaluation</a:t>
            </a:r>
            <a:endParaRPr kumimoji="0" lang="en-US" sz="1100" b="0" i="0" u="none" strike="noStrike" kern="0" cap="none" spc="0" normalizeH="0" baseline="0" noProof="0" dirty="0">
              <a:ln>
                <a:noFill/>
              </a:ln>
              <a:solidFill>
                <a:sysClr val="windowText" lastClr="000000"/>
              </a:solidFill>
              <a:effectLst/>
              <a:uLnTx/>
              <a:uFillTx/>
              <a:latin typeface="Calibri"/>
              <a:ea typeface="Calibri"/>
              <a:cs typeface="Arial"/>
            </a:endParaRPr>
          </a:p>
        </p:txBody>
      </p:sp>
      <p:sp>
        <p:nvSpPr>
          <p:cNvPr id="5" name="مستطيل 4"/>
          <p:cNvSpPr/>
          <p:nvPr/>
        </p:nvSpPr>
        <p:spPr>
          <a:xfrm>
            <a:off x="551329" y="1966005"/>
            <a:ext cx="10795629" cy="3153684"/>
          </a:xfrm>
          <a:prstGeom prst="rect">
            <a:avLst/>
          </a:prstGeom>
        </p:spPr>
        <p:txBody>
          <a:bodyPr wrap="square">
            <a:spAutoFit/>
          </a:bodyPr>
          <a:lstStyle/>
          <a:p>
            <a:pPr algn="just">
              <a:lnSpc>
                <a:spcPct val="115000"/>
              </a:lnSpc>
              <a:spcAft>
                <a:spcPts val="1000"/>
              </a:spcAft>
              <a:tabLst>
                <a:tab pos="677545" algn="l"/>
              </a:tabLst>
            </a:pPr>
            <a:r>
              <a:rPr lang="en-US" sz="2400" dirty="0">
                <a:latin typeface="Times New Roman"/>
                <a:ea typeface="Calibri"/>
                <a:cs typeface="Arial"/>
              </a:rPr>
              <a:t>In the fifth step of nursing process, the nurse and patient together measure how well the patient has achieved the outcomes specified in the plan of care.</a:t>
            </a:r>
            <a:endParaRPr lang="en-US" sz="1600" dirty="0">
              <a:ea typeface="Calibri"/>
              <a:cs typeface="Arial"/>
            </a:endParaRPr>
          </a:p>
          <a:p>
            <a:pPr algn="just">
              <a:lnSpc>
                <a:spcPct val="115000"/>
              </a:lnSpc>
              <a:spcAft>
                <a:spcPts val="1000"/>
              </a:spcAft>
              <a:tabLst>
                <a:tab pos="677545" algn="l"/>
              </a:tabLst>
            </a:pPr>
            <a:r>
              <a:rPr lang="en-US" sz="2400" dirty="0">
                <a:latin typeface="Times New Roman"/>
                <a:ea typeface="Calibri"/>
                <a:cs typeface="Arial"/>
              </a:rPr>
              <a:t>Based on the patient's responses to the plan of care, the nurse decided to:</a:t>
            </a:r>
            <a:endParaRPr lang="en-US" sz="1600" dirty="0">
              <a:ea typeface="Calibri"/>
              <a:cs typeface="Arial"/>
            </a:endParaRPr>
          </a:p>
          <a:p>
            <a:pPr algn="just">
              <a:lnSpc>
                <a:spcPct val="115000"/>
              </a:lnSpc>
              <a:spcAft>
                <a:spcPts val="1000"/>
              </a:spcAft>
              <a:tabLst>
                <a:tab pos="677545" algn="l"/>
              </a:tabLst>
            </a:pPr>
            <a:r>
              <a:rPr lang="en-US" sz="2400" dirty="0">
                <a:latin typeface="Times New Roman"/>
                <a:ea typeface="Calibri"/>
                <a:cs typeface="Arial"/>
              </a:rPr>
              <a:t>1- Terminate the plan of care when each expected outcome is achieved.</a:t>
            </a:r>
            <a:endParaRPr lang="en-US" sz="1600" dirty="0">
              <a:ea typeface="Calibri"/>
              <a:cs typeface="Arial"/>
            </a:endParaRPr>
          </a:p>
          <a:p>
            <a:pPr algn="just">
              <a:lnSpc>
                <a:spcPct val="115000"/>
              </a:lnSpc>
              <a:spcAft>
                <a:spcPts val="1000"/>
              </a:spcAft>
              <a:tabLst>
                <a:tab pos="677545" algn="l"/>
              </a:tabLst>
            </a:pPr>
            <a:r>
              <a:rPr lang="en-US" sz="2400" dirty="0">
                <a:latin typeface="Times New Roman"/>
                <a:ea typeface="Calibri"/>
                <a:cs typeface="Arial"/>
              </a:rPr>
              <a:t>2- Modify the plan of care if there are difficulties achieving the outcomes.</a:t>
            </a:r>
            <a:endParaRPr lang="en-US" sz="1600" dirty="0">
              <a:ea typeface="Calibri"/>
              <a:cs typeface="Arial"/>
            </a:endParaRPr>
          </a:p>
          <a:p>
            <a:pPr algn="just">
              <a:lnSpc>
                <a:spcPct val="115000"/>
              </a:lnSpc>
              <a:spcAft>
                <a:spcPts val="1000"/>
              </a:spcAft>
              <a:tabLst>
                <a:tab pos="677545" algn="l"/>
              </a:tabLst>
            </a:pPr>
            <a:r>
              <a:rPr lang="en-US" sz="2400" dirty="0">
                <a:latin typeface="Times New Roman"/>
                <a:ea typeface="Calibri"/>
                <a:cs typeface="Arial"/>
              </a:rPr>
              <a:t>3- Continue the plan of care if more time is needed to achieve the outcomes.</a:t>
            </a:r>
            <a:endParaRPr lang="en-US" sz="1600"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r>
              <a:rPr lang="en-US" sz="3600" i="1" dirty="0" smtClean="0">
                <a:latin typeface="Times New Roman" panose="02020603050405020304" pitchFamily="18" charset="0"/>
                <a:ea typeface="Times New Roman" panose="02020603050405020304" pitchFamily="18" charset="0"/>
              </a:rPr>
              <a:t>Summary</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31</a:t>
            </a:r>
            <a:endParaRPr lang="en-US" dirty="0">
              <a:solidFill>
                <a:schemeClr val="tx1"/>
              </a:solidFill>
            </a:endParaRPr>
          </a:p>
        </p:txBody>
      </p:sp>
      <p:sp>
        <p:nvSpPr>
          <p:cNvPr id="3" name="مستطيل 2"/>
          <p:cNvSpPr/>
          <p:nvPr/>
        </p:nvSpPr>
        <p:spPr>
          <a:xfrm>
            <a:off x="618565" y="1805063"/>
            <a:ext cx="10461811" cy="3852337"/>
          </a:xfrm>
          <a:prstGeom prst="rect">
            <a:avLst/>
          </a:prstGeom>
        </p:spPr>
        <p:txBody>
          <a:bodyPr wrap="square">
            <a:spAutoFit/>
          </a:bodyPr>
          <a:lstStyle/>
          <a:p>
            <a:r>
              <a:rPr lang="en-US" sz="2400" b="1" dirty="0" smtClean="0">
                <a:solidFill>
                  <a:prstClr val="black"/>
                </a:solidFill>
                <a:latin typeface="Times New Roman"/>
                <a:ea typeface="Calibri"/>
                <a:cs typeface="Arial"/>
              </a:rPr>
              <a:t>1- The </a:t>
            </a:r>
            <a:r>
              <a:rPr lang="en-US" sz="2400" b="1" dirty="0">
                <a:solidFill>
                  <a:prstClr val="black"/>
                </a:solidFill>
                <a:latin typeface="Times New Roman"/>
                <a:ea typeface="Calibri"/>
                <a:cs typeface="Arial"/>
              </a:rPr>
              <a:t>nursing process is a systematic method that directs the nurse and patient as together they accomplish </a:t>
            </a:r>
            <a:r>
              <a:rPr lang="en-US" sz="2400" b="1" dirty="0" smtClean="0">
                <a:solidFill>
                  <a:prstClr val="black"/>
                </a:solidFill>
                <a:latin typeface="Times New Roman"/>
                <a:ea typeface="Calibri"/>
                <a:cs typeface="Arial"/>
              </a:rPr>
              <a:t>the desired outcomes.</a:t>
            </a:r>
          </a:p>
          <a:p>
            <a:endParaRPr lang="en-US" sz="2400" b="1" dirty="0" smtClean="0">
              <a:solidFill>
                <a:prstClr val="black"/>
              </a:solidFill>
              <a:latin typeface="Times New Roman"/>
              <a:ea typeface="Calibri"/>
              <a:cs typeface="Arial"/>
            </a:endParaRPr>
          </a:p>
          <a:p>
            <a:r>
              <a:rPr lang="en-US" sz="2400" b="1" dirty="0" smtClean="0">
                <a:solidFill>
                  <a:prstClr val="black"/>
                </a:solidFill>
                <a:latin typeface="Times New Roman"/>
                <a:cs typeface="Arial"/>
              </a:rPr>
              <a:t>2- Nursing process consist of five steps: Assessment, Diagnosis, Planning, Implementation, and Evaluation.</a:t>
            </a:r>
          </a:p>
          <a:p>
            <a:endParaRPr lang="en-US" sz="2400" b="1" dirty="0" smtClean="0">
              <a:solidFill>
                <a:prstClr val="black"/>
              </a:solidFill>
              <a:latin typeface="Times New Roman"/>
              <a:cs typeface="Arial"/>
            </a:endParaRPr>
          </a:p>
          <a:p>
            <a:pPr lvl="0" algn="just">
              <a:lnSpc>
                <a:spcPct val="150000"/>
              </a:lnSpc>
              <a:spcAft>
                <a:spcPts val="1000"/>
              </a:spcAft>
            </a:pPr>
            <a:r>
              <a:rPr lang="en-US" sz="2400" b="1" dirty="0" smtClean="0">
                <a:solidFill>
                  <a:prstClr val="black"/>
                </a:solidFill>
                <a:latin typeface="Times New Roman"/>
                <a:cs typeface="Arial"/>
              </a:rPr>
              <a:t>3- </a:t>
            </a:r>
            <a:r>
              <a:rPr lang="en-US" sz="2400" b="1" dirty="0">
                <a:solidFill>
                  <a:prstClr val="black"/>
                </a:solidFill>
                <a:latin typeface="Times New Roman"/>
                <a:ea typeface="Calibri"/>
                <a:cs typeface="Arial"/>
              </a:rPr>
              <a:t>The steps is patient-centered, outcome-oriented process and interrelated each step depends on the accuracy of the previous step.</a:t>
            </a:r>
            <a:endParaRPr lang="en-US" sz="1600" b="1" dirty="0">
              <a:solidFill>
                <a:prstClr val="black"/>
              </a:solidFill>
              <a:ea typeface="Calibri"/>
              <a:cs typeface="Arial"/>
            </a:endParaRPr>
          </a:p>
          <a:p>
            <a:endParaRPr lang="ar-IQ" sz="2000" dirty="0"/>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r>
              <a:rPr lang="en-US" sz="4400" b="1" dirty="0" smtClean="0">
                <a:solidFill>
                  <a:prstClr val="black"/>
                </a:solidFill>
              </a:rPr>
              <a:t>Thanks</a:t>
            </a:r>
            <a:endParaRPr lang="en-US" sz="4400" b="1"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32</a:t>
            </a:r>
            <a:endParaRPr lang="en-US" dirty="0">
              <a:solidFill>
                <a:prstClr val="black"/>
              </a:solidFill>
            </a:endParaRPr>
          </a:p>
        </p:txBody>
      </p:sp>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4</a:t>
            </a:r>
            <a:endParaRPr lang="en-US" dirty="0">
              <a:solidFill>
                <a:prstClr val="black"/>
              </a:solidFill>
            </a:endParaRPr>
          </a:p>
        </p:txBody>
      </p:sp>
      <p:sp>
        <p:nvSpPr>
          <p:cNvPr id="5" name="مستطيل 4"/>
          <p:cNvSpPr/>
          <p:nvPr/>
        </p:nvSpPr>
        <p:spPr>
          <a:xfrm>
            <a:off x="3267635" y="443875"/>
            <a:ext cx="5150224" cy="587148"/>
          </a:xfrm>
          <a:prstGeom prst="rect">
            <a:avLst/>
          </a:prstGeom>
        </p:spPr>
        <p:txBody>
          <a:bodyPr wrap="square">
            <a:spAutoFit/>
          </a:bodyPr>
          <a:lstStyle/>
          <a:p>
            <a:pPr algn="ctr">
              <a:lnSpc>
                <a:spcPct val="150000"/>
              </a:lnSpc>
              <a:spcAft>
                <a:spcPts val="1000"/>
              </a:spcAft>
            </a:pPr>
            <a:r>
              <a:rPr lang="en-US" sz="2400" b="1" dirty="0">
                <a:latin typeface="Times New Roman"/>
                <a:ea typeface="Calibri"/>
                <a:cs typeface="Arial"/>
              </a:rPr>
              <a:t>Aims of Nursing</a:t>
            </a:r>
            <a:endParaRPr lang="en-US" sz="1600" dirty="0">
              <a:ea typeface="Calibri"/>
              <a:cs typeface="Arial"/>
            </a:endParaRPr>
          </a:p>
        </p:txBody>
      </p:sp>
      <p:sp>
        <p:nvSpPr>
          <p:cNvPr id="6" name="مستطيل 5"/>
          <p:cNvSpPr/>
          <p:nvPr/>
        </p:nvSpPr>
        <p:spPr>
          <a:xfrm>
            <a:off x="1493404" y="1402772"/>
            <a:ext cx="8511988" cy="3929281"/>
          </a:xfrm>
          <a:prstGeom prst="rect">
            <a:avLst/>
          </a:prstGeom>
        </p:spPr>
        <p:txBody>
          <a:bodyPr wrap="square">
            <a:spAutoFit/>
          </a:bodyPr>
          <a:lstStyle/>
          <a:p>
            <a:pPr algn="just">
              <a:lnSpc>
                <a:spcPct val="150000"/>
              </a:lnSpc>
              <a:spcAft>
                <a:spcPts val="1000"/>
              </a:spcAft>
            </a:pPr>
            <a:r>
              <a:rPr lang="en-US" sz="2400" b="1" dirty="0">
                <a:latin typeface="Times New Roman"/>
                <a:ea typeface="Calibri"/>
                <a:cs typeface="Arial"/>
              </a:rPr>
              <a:t>Four broad aims of nursing practice can be identified in the definitions of nursing:</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1-To promote health</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2- To prevent illness</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3- To restore health</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4- To facilitate coping with disability or death</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5</a:t>
            </a:r>
            <a:endParaRPr lang="en-US" dirty="0">
              <a:solidFill>
                <a:prstClr val="black"/>
              </a:solidFill>
            </a:endParaRPr>
          </a:p>
        </p:txBody>
      </p:sp>
      <p:sp>
        <p:nvSpPr>
          <p:cNvPr id="5" name="مستطيل 4"/>
          <p:cNvSpPr/>
          <p:nvPr/>
        </p:nvSpPr>
        <p:spPr>
          <a:xfrm>
            <a:off x="906798" y="1380375"/>
            <a:ext cx="10129157" cy="2990562"/>
          </a:xfrm>
          <a:prstGeom prst="rect">
            <a:avLst/>
          </a:prstGeom>
        </p:spPr>
        <p:txBody>
          <a:bodyPr wrap="square">
            <a:spAutoFit/>
          </a:bodyPr>
          <a:lstStyle/>
          <a:p>
            <a:pPr algn="just">
              <a:lnSpc>
                <a:spcPct val="150000"/>
              </a:lnSpc>
              <a:spcAft>
                <a:spcPts val="1000"/>
              </a:spcAft>
            </a:pPr>
            <a:r>
              <a:rPr lang="en-US" sz="2400" b="1" dirty="0">
                <a:latin typeface="Times New Roman"/>
                <a:ea typeface="Calibri"/>
                <a:cs typeface="Arial"/>
              </a:rPr>
              <a:t>* To meet these aims, the nurse uses knowledge, skills, and critical thinking to give care in a variety of traditional and expanding nursing roles.</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 To achieve the goals of nursing, nurse rely on four essential competencies: cognitive, technical, interpersonal, and ethical skills used together to perform knowledgeable and effective care.</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6</a:t>
            </a:r>
          </a:p>
        </p:txBody>
      </p:sp>
      <p:sp>
        <p:nvSpPr>
          <p:cNvPr id="5" name="مستطيل 4"/>
          <p:cNvSpPr/>
          <p:nvPr/>
        </p:nvSpPr>
        <p:spPr>
          <a:xfrm>
            <a:off x="1537198" y="1109667"/>
            <a:ext cx="9049869" cy="3375283"/>
          </a:xfrm>
          <a:prstGeom prst="rect">
            <a:avLst/>
          </a:prstGeom>
        </p:spPr>
        <p:txBody>
          <a:bodyPr wrap="square">
            <a:spAutoFit/>
          </a:bodyPr>
          <a:lstStyle/>
          <a:p>
            <a:pPr algn="ctr">
              <a:lnSpc>
                <a:spcPct val="150000"/>
              </a:lnSpc>
              <a:spcAft>
                <a:spcPts val="1000"/>
              </a:spcAft>
            </a:pPr>
            <a:r>
              <a:rPr lang="en-US" sz="2400" b="1" dirty="0">
                <a:latin typeface="Times New Roman"/>
                <a:ea typeface="Calibri"/>
                <a:cs typeface="Arial"/>
              </a:rPr>
              <a:t>Nursing roles in all settings</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1- Caregiver              </a:t>
            </a:r>
            <a:r>
              <a:rPr lang="en-US" sz="2400" b="1" dirty="0" smtClean="0">
                <a:latin typeface="Times New Roman"/>
                <a:ea typeface="Calibri"/>
                <a:cs typeface="Arial"/>
              </a:rPr>
              <a:t>                             </a:t>
            </a:r>
            <a:r>
              <a:rPr lang="en-US" sz="2400" b="1" dirty="0">
                <a:latin typeface="Times New Roman"/>
                <a:ea typeface="Calibri"/>
                <a:cs typeface="Arial"/>
              </a:rPr>
              <a:t>2- Communicator</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3- Teacher/ Educator   </a:t>
            </a:r>
            <a:r>
              <a:rPr lang="en-US" sz="2400" b="1" dirty="0" smtClean="0">
                <a:latin typeface="Times New Roman"/>
                <a:ea typeface="Calibri"/>
                <a:cs typeface="Arial"/>
              </a:rPr>
              <a:t>                         </a:t>
            </a:r>
            <a:r>
              <a:rPr lang="en-US" sz="2400" b="1" dirty="0">
                <a:latin typeface="Times New Roman"/>
                <a:ea typeface="Calibri"/>
                <a:cs typeface="Arial"/>
              </a:rPr>
              <a:t>4- Counselor</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5- Leader                               </a:t>
            </a:r>
            <a:r>
              <a:rPr lang="en-US" sz="2400" b="1" dirty="0" smtClean="0">
                <a:latin typeface="Times New Roman"/>
                <a:ea typeface="Calibri"/>
                <a:cs typeface="Arial"/>
              </a:rPr>
              <a:t>                 </a:t>
            </a:r>
            <a:r>
              <a:rPr lang="en-US" sz="2400" b="1" dirty="0">
                <a:latin typeface="Times New Roman"/>
                <a:ea typeface="Calibri"/>
                <a:cs typeface="Arial"/>
              </a:rPr>
              <a:t>6- Researcher</a:t>
            </a:r>
            <a:endParaRPr lang="en-US" sz="1600" b="1" dirty="0">
              <a:ea typeface="Calibri"/>
              <a:cs typeface="Arial"/>
            </a:endParaRPr>
          </a:p>
          <a:p>
            <a:pPr algn="just">
              <a:lnSpc>
                <a:spcPct val="150000"/>
              </a:lnSpc>
              <a:spcAft>
                <a:spcPts val="1000"/>
              </a:spcAft>
            </a:pPr>
            <a:r>
              <a:rPr lang="en-US" sz="2400" b="1" dirty="0">
                <a:latin typeface="Times New Roman"/>
                <a:ea typeface="Calibri"/>
                <a:cs typeface="Arial"/>
              </a:rPr>
              <a:t>7 - </a:t>
            </a:r>
            <a:r>
              <a:rPr lang="en-US" sz="2400" b="1" dirty="0" err="1">
                <a:latin typeface="Times New Roman"/>
                <a:ea typeface="Calibri"/>
                <a:cs typeface="Arial"/>
              </a:rPr>
              <a:t>Advocat</a:t>
            </a:r>
            <a:endParaRPr lang="en-US" sz="16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7</a:t>
            </a:r>
            <a:endParaRPr lang="en-US" dirty="0">
              <a:solidFill>
                <a:prstClr val="black"/>
              </a:solidFill>
            </a:endParaRPr>
          </a:p>
        </p:txBody>
      </p:sp>
      <p:graphicFrame>
        <p:nvGraphicFramePr>
          <p:cNvPr id="7" name="رسم تخطيطي 6"/>
          <p:cNvGraphicFramePr/>
          <p:nvPr>
            <p:extLst>
              <p:ext uri="{D42A27DB-BD31-4B8C-83A1-F6EECF244321}">
                <p14:modId xmlns:p14="http://schemas.microsoft.com/office/powerpoint/2010/main" val="2930941954"/>
              </p:ext>
            </p:extLst>
          </p:nvPr>
        </p:nvGraphicFramePr>
        <p:xfrm>
          <a:off x="1465729" y="701992"/>
          <a:ext cx="8901953" cy="4972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3183653" y="227144"/>
            <a:ext cx="6053855" cy="834524"/>
          </a:xfrm>
          <a:prstGeom prst="rect">
            <a:avLst/>
          </a:prstGeom>
        </p:spPr>
        <p:txBody>
          <a:bodyPr wrap="square">
            <a:spAutoFit/>
          </a:bodyPr>
          <a:lstStyle/>
          <a:p>
            <a:pPr algn="ctr">
              <a:lnSpc>
                <a:spcPct val="150000"/>
              </a:lnSpc>
              <a:spcAft>
                <a:spcPts val="1000"/>
              </a:spcAft>
            </a:pPr>
            <a:r>
              <a:rPr lang="en-US" sz="3600" b="1" dirty="0">
                <a:latin typeface="Times New Roman"/>
                <a:ea typeface="Calibri"/>
                <a:cs typeface="Arial"/>
              </a:rPr>
              <a:t>Nursing Process</a:t>
            </a:r>
            <a:endParaRPr lang="en-US" sz="2000" dirty="0">
              <a:ea typeface="Calibri"/>
              <a:cs typeface="Arial"/>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8</a:t>
            </a:r>
            <a:endParaRPr lang="en-US" dirty="0">
              <a:solidFill>
                <a:prstClr val="black"/>
              </a:solidFill>
            </a:endParaRPr>
          </a:p>
        </p:txBody>
      </p:sp>
      <p:sp>
        <p:nvSpPr>
          <p:cNvPr id="5" name="مستطيل 4"/>
          <p:cNvSpPr/>
          <p:nvPr/>
        </p:nvSpPr>
        <p:spPr>
          <a:xfrm>
            <a:off x="587590" y="1047749"/>
            <a:ext cx="10515600" cy="5016758"/>
          </a:xfrm>
          <a:prstGeom prst="rect">
            <a:avLst/>
          </a:prstGeom>
        </p:spPr>
        <p:txBody>
          <a:bodyPr wrap="square">
            <a:spAutoFit/>
          </a:bodyPr>
          <a:lstStyle/>
          <a:p>
            <a:pPr algn="just">
              <a:lnSpc>
                <a:spcPct val="150000"/>
              </a:lnSpc>
              <a:spcAft>
                <a:spcPts val="1000"/>
              </a:spcAft>
            </a:pPr>
            <a:r>
              <a:rPr lang="en-US" sz="2000" b="1" dirty="0">
                <a:latin typeface="Times New Roman"/>
                <a:ea typeface="Calibri"/>
                <a:cs typeface="Arial"/>
              </a:rPr>
              <a:t>The nursing process is a systematic method that directs the nurse and patient as together they accomplish the following:</a:t>
            </a:r>
            <a:endParaRPr lang="en-US" sz="1400" b="1" dirty="0">
              <a:ea typeface="Calibri"/>
              <a:cs typeface="Arial"/>
            </a:endParaRPr>
          </a:p>
          <a:p>
            <a:pPr algn="just">
              <a:lnSpc>
                <a:spcPct val="150000"/>
              </a:lnSpc>
              <a:spcAft>
                <a:spcPts val="1000"/>
              </a:spcAft>
            </a:pPr>
            <a:r>
              <a:rPr lang="en-US" sz="2000" b="1" dirty="0">
                <a:latin typeface="Times New Roman"/>
                <a:ea typeface="Calibri"/>
                <a:cs typeface="Arial"/>
              </a:rPr>
              <a:t>1- Assess the patient to determine the need for nursing care.</a:t>
            </a:r>
            <a:endParaRPr lang="en-US" sz="1400" b="1" dirty="0">
              <a:ea typeface="Calibri"/>
              <a:cs typeface="Arial"/>
            </a:endParaRPr>
          </a:p>
          <a:p>
            <a:pPr algn="just">
              <a:lnSpc>
                <a:spcPct val="150000"/>
              </a:lnSpc>
              <a:spcAft>
                <a:spcPts val="1000"/>
              </a:spcAft>
            </a:pPr>
            <a:r>
              <a:rPr lang="en-US" sz="2000" b="1" dirty="0">
                <a:latin typeface="Times New Roman"/>
                <a:ea typeface="Calibri"/>
                <a:cs typeface="Arial"/>
              </a:rPr>
              <a:t>2- Determine nursing diagnosis for actual and potential health problems.</a:t>
            </a:r>
            <a:endParaRPr lang="en-US" sz="1400" b="1" dirty="0">
              <a:ea typeface="Calibri"/>
              <a:cs typeface="Arial"/>
            </a:endParaRPr>
          </a:p>
          <a:p>
            <a:pPr algn="just">
              <a:lnSpc>
                <a:spcPct val="150000"/>
              </a:lnSpc>
              <a:spcAft>
                <a:spcPts val="1000"/>
              </a:spcAft>
            </a:pPr>
            <a:r>
              <a:rPr lang="en-US" sz="2000" b="1" dirty="0">
                <a:latin typeface="Times New Roman"/>
                <a:ea typeface="Calibri"/>
                <a:cs typeface="Arial"/>
              </a:rPr>
              <a:t>3- Identify expected outcomes and plan of care.</a:t>
            </a:r>
            <a:endParaRPr lang="en-US" sz="1400" b="1" dirty="0">
              <a:ea typeface="Calibri"/>
              <a:cs typeface="Arial"/>
            </a:endParaRPr>
          </a:p>
          <a:p>
            <a:pPr algn="just">
              <a:lnSpc>
                <a:spcPct val="150000"/>
              </a:lnSpc>
              <a:spcAft>
                <a:spcPts val="1000"/>
              </a:spcAft>
            </a:pPr>
            <a:r>
              <a:rPr lang="en-US" sz="2000" b="1" dirty="0">
                <a:latin typeface="Times New Roman"/>
                <a:ea typeface="Calibri"/>
                <a:cs typeface="Arial"/>
              </a:rPr>
              <a:t>4- Implement the care.</a:t>
            </a:r>
            <a:endParaRPr lang="en-US" sz="1400" b="1" dirty="0">
              <a:ea typeface="Calibri"/>
              <a:cs typeface="Arial"/>
            </a:endParaRPr>
          </a:p>
          <a:p>
            <a:pPr algn="just">
              <a:lnSpc>
                <a:spcPct val="150000"/>
              </a:lnSpc>
              <a:spcAft>
                <a:spcPts val="1000"/>
              </a:spcAft>
            </a:pPr>
            <a:r>
              <a:rPr lang="en-US" sz="2000" b="1" dirty="0">
                <a:latin typeface="Times New Roman"/>
                <a:ea typeface="Calibri"/>
                <a:cs typeface="Arial"/>
              </a:rPr>
              <a:t>5- Evaluate the result.</a:t>
            </a:r>
            <a:endParaRPr lang="en-US" sz="1400" b="1" dirty="0">
              <a:ea typeface="Calibri"/>
              <a:cs typeface="Arial"/>
            </a:endParaRPr>
          </a:p>
          <a:p>
            <a:pPr algn="just">
              <a:lnSpc>
                <a:spcPct val="150000"/>
              </a:lnSpc>
              <a:spcAft>
                <a:spcPts val="1000"/>
              </a:spcAft>
            </a:pPr>
            <a:r>
              <a:rPr lang="en-US" sz="2000" b="1" dirty="0">
                <a:latin typeface="Times New Roman"/>
                <a:ea typeface="Calibri"/>
                <a:cs typeface="Arial"/>
              </a:rPr>
              <a:t>The steps is patient-centered, outcome-oriented process and interrelated each step depends on the accuracy of the previous step.</a:t>
            </a:r>
            <a:endParaRPr lang="en-US" sz="1400" b="1" dirty="0">
              <a:ea typeface="Calibri"/>
              <a:cs typeface="Arial"/>
            </a:endParaRPr>
          </a:p>
        </p:txBody>
      </p:sp>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solidFill>
                <a:prstClr val="black"/>
              </a:solidFill>
            </a:endParaRPr>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9</a:t>
            </a:r>
            <a:endParaRPr lang="en-US" dirty="0">
              <a:solidFill>
                <a:prstClr val="black"/>
              </a:solidFill>
            </a:endParaRPr>
          </a:p>
        </p:txBody>
      </p:sp>
      <p:pic>
        <p:nvPicPr>
          <p:cNvPr id="7" name="صورة 6"/>
          <p:cNvPicPr/>
          <p:nvPr/>
        </p:nvPicPr>
        <p:blipFill>
          <a:blip r:embed="rId2">
            <a:extLst>
              <a:ext uri="{28A0092B-C50C-407E-A947-70E740481C1C}">
                <a14:useLocalDpi xmlns:a14="http://schemas.microsoft.com/office/drawing/2010/main" val="0"/>
              </a:ext>
            </a:extLst>
          </a:blip>
          <a:stretch>
            <a:fillRect/>
          </a:stretch>
        </p:blipFill>
        <p:spPr>
          <a:xfrm>
            <a:off x="2111188" y="484094"/>
            <a:ext cx="7100047" cy="4921623"/>
          </a:xfrm>
          <a:prstGeom prst="rect">
            <a:avLst/>
          </a:prstGeom>
        </p:spPr>
      </p:pic>
    </p:spTree>
    <p:extLst>
      <p:ext uri="{BB962C8B-B14F-4D97-AF65-F5344CB8AC3E}">
        <p14:creationId xmlns:p14="http://schemas.microsoft.com/office/powerpoint/2010/main" val="1277917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1656</TotalTime>
  <Words>1739</Words>
  <Application>Microsoft Office PowerPoint</Application>
  <PresentationFormat>مخصص</PresentationFormat>
  <Paragraphs>258</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131</cp:revision>
  <cp:lastPrinted>2020-10-04T08:00:53Z</cp:lastPrinted>
  <dcterms:created xsi:type="dcterms:W3CDTF">2019-08-09T19:43:06Z</dcterms:created>
  <dcterms:modified xsi:type="dcterms:W3CDTF">2020-12-05T13:35:33Z</dcterms:modified>
</cp:coreProperties>
</file>